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2"/>
  </p:normalViewPr>
  <p:slideViewPr>
    <p:cSldViewPr>
      <p:cViewPr varScale="1">
        <p:scale>
          <a:sx n="216" d="100"/>
          <a:sy n="216" d="100"/>
        </p:scale>
        <p:origin x="2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45925" y="1122774"/>
            <a:ext cx="2889250" cy="2897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399" y="413544"/>
            <a:ext cx="209994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150" y="1806893"/>
            <a:ext cx="7467699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reos.com/blog/gRPC-protobufs-swagger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" y="4172962"/>
            <a:ext cx="9144000" cy="970915"/>
          </a:xfrm>
          <a:custGeom>
            <a:avLst/>
            <a:gdLst/>
            <a:ahLst/>
            <a:cxnLst/>
            <a:rect l="l" t="t" r="r" b="b"/>
            <a:pathLst>
              <a:path w="9144000" h="970914">
                <a:moveTo>
                  <a:pt x="0" y="0"/>
                </a:moveTo>
                <a:lnTo>
                  <a:pt x="9143999" y="0"/>
                </a:lnTo>
                <a:lnTo>
                  <a:pt x="9143999" y="970799"/>
                </a:lnTo>
                <a:lnTo>
                  <a:pt x="0" y="970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" y="67911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" y="429758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93966" y="4856271"/>
            <a:ext cx="12115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32143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0244" y="428790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9" y="0"/>
                </a:lnTo>
              </a:path>
            </a:pathLst>
          </a:custGeom>
          <a:ln w="26550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6628" y="428790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>
                <a:moveTo>
                  <a:pt x="0" y="0"/>
                </a:moveTo>
                <a:lnTo>
                  <a:pt x="206604" y="0"/>
                </a:lnTo>
              </a:path>
            </a:pathLst>
          </a:custGeom>
          <a:ln w="26550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1304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232" y="1818453"/>
            <a:ext cx="1246132" cy="11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379" y="4421297"/>
            <a:ext cx="2460598" cy="602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763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gRPC:</a:t>
            </a:r>
          </a:p>
          <a:p>
            <a:pPr marL="1357630">
              <a:lnSpc>
                <a:spcPct val="100000"/>
              </a:lnSpc>
              <a:spcBef>
                <a:spcPts val="30"/>
              </a:spcBef>
            </a:pPr>
            <a:r>
              <a:rPr spc="-210" dirty="0"/>
              <a:t>A </a:t>
            </a:r>
            <a:r>
              <a:rPr spc="-65" dirty="0"/>
              <a:t>multi-platform </a:t>
            </a:r>
            <a:r>
              <a:rPr spc="-35" dirty="0"/>
              <a:t>RPC</a:t>
            </a:r>
            <a:r>
              <a:rPr spc="-390" dirty="0"/>
              <a:t> </a:t>
            </a:r>
            <a:r>
              <a:rPr spc="-70" dirty="0"/>
              <a:t>system</a:t>
            </a:r>
          </a:p>
        </p:txBody>
      </p:sp>
      <p:sp>
        <p:nvSpPr>
          <p:cNvPr id="15" name="object 15"/>
          <p:cNvSpPr/>
          <p:nvPr/>
        </p:nvSpPr>
        <p:spPr>
          <a:xfrm>
            <a:off x="516790" y="1810331"/>
            <a:ext cx="1304403" cy="1157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635063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Three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complete stacks: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C/C++,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Java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Go.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Other language implementations wrap C-Runtime</a:t>
            </a:r>
            <a:r>
              <a:rPr sz="18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Hand-written wrappers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maintain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idioms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Why wrap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C?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Development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costs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Implementation</a:t>
            </a:r>
            <a:r>
              <a:rPr sz="18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Consistency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Easy one line installation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via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packages e.g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npm install</a:t>
            </a:r>
            <a:r>
              <a:rPr sz="1800" i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grpc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760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Implementation</a:t>
            </a:r>
            <a:r>
              <a:rPr sz="2700" spc="-180" dirty="0"/>
              <a:t> </a:t>
            </a:r>
            <a:r>
              <a:rPr sz="2700" spc="-55" dirty="0"/>
              <a:t>Details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350" y="2226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25629" y="2109285"/>
            <a:ext cx="222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USE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CASES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831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2406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D84437">
              <a:alpha val="554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152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0659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899" y="0"/>
                </a:lnTo>
                <a:lnTo>
                  <a:pt x="2634899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F4B400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5750"/>
            <a:ext cx="4650740" cy="598805"/>
          </a:xfrm>
          <a:custGeom>
            <a:avLst/>
            <a:gdLst/>
            <a:ahLst/>
            <a:cxnLst/>
            <a:rect l="l" t="t" r="r" b="b"/>
            <a:pathLst>
              <a:path w="4650740" h="598805">
                <a:moveTo>
                  <a:pt x="0" y="0"/>
                </a:moveTo>
                <a:lnTo>
                  <a:pt x="4650299" y="0"/>
                </a:lnTo>
                <a:lnTo>
                  <a:pt x="46502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16452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Use</a:t>
            </a:r>
            <a:r>
              <a:rPr sz="2700" spc="-235" dirty="0"/>
              <a:t> </a:t>
            </a:r>
            <a:r>
              <a:rPr sz="2700" spc="-70" dirty="0"/>
              <a:t>Cases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509723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5979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09">
                <a:moveTo>
                  <a:pt x="0" y="0"/>
                </a:moveTo>
                <a:lnTo>
                  <a:pt x="212460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77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152" y="1330871"/>
            <a:ext cx="2635250" cy="15227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652145" marR="413384" indent="-248285">
              <a:lnSpc>
                <a:spcPts val="2030"/>
              </a:lnSpc>
              <a:spcBef>
                <a:spcPts val="175"/>
              </a:spcBef>
            </a:pP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Build</a:t>
            </a:r>
            <a:r>
              <a:rPr sz="1700" b="1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Lucida Sans"/>
                <a:cs typeface="Lucida Sans"/>
              </a:rPr>
              <a:t>distributed  </a:t>
            </a: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applications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43560" indent="-233045">
              <a:lnSpc>
                <a:spcPct val="100000"/>
              </a:lnSpc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data-centers</a:t>
            </a:r>
            <a:endParaRPr sz="1400">
              <a:latin typeface="Lucida Sans"/>
              <a:cs typeface="Lucida Sans"/>
            </a:endParaRPr>
          </a:p>
          <a:p>
            <a:pPr marL="543560" indent="-233045">
              <a:lnSpc>
                <a:spcPct val="100000"/>
              </a:lnSpc>
              <a:spcBef>
                <a:spcPts val="1620"/>
              </a:spcBef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public/private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406" y="1330871"/>
            <a:ext cx="2635250" cy="25704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71170" marR="461009" indent="155575">
              <a:lnSpc>
                <a:spcPts val="2030"/>
              </a:lnSpc>
              <a:spcBef>
                <a:spcPts val="175"/>
              </a:spcBef>
            </a:pP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Client-server  </a:t>
            </a: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communication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553085" marR="505459" indent="-232410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Clients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servers  </a:t>
            </a:r>
            <a:r>
              <a:rPr sz="1400" spc="-40" dirty="0">
                <a:solidFill>
                  <a:srgbClr val="FFFFFF"/>
                </a:solidFill>
                <a:latin typeface="Lucida Sans"/>
                <a:cs typeface="Lucida Sans"/>
              </a:rPr>
              <a:t>across: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585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Mobile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20" dirty="0">
                <a:solidFill>
                  <a:srgbClr val="FFFFFF"/>
                </a:solidFill>
                <a:latin typeface="Lucida Sans"/>
                <a:cs typeface="Lucida Sans"/>
              </a:rPr>
              <a:t>Web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  <a:p>
            <a:pPr marL="553085" indent="-233045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Also</a:t>
            </a:r>
            <a:endParaRPr sz="1400">
              <a:latin typeface="Lucida Sans"/>
              <a:cs typeface="Lucida Sans"/>
            </a:endParaRPr>
          </a:p>
          <a:p>
            <a:pPr marL="895985" marR="714375" lvl="1" indent="-232410">
              <a:lnSpc>
                <a:spcPts val="1650"/>
              </a:lnSpc>
              <a:spcBef>
                <a:spcPts val="65"/>
              </a:spcBef>
              <a:buChar char="•"/>
              <a:tabLst>
                <a:tab pos="895985" algn="l"/>
                <a:tab pos="896619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Embedded 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systems,</a:t>
            </a:r>
            <a:r>
              <a:rPr sz="14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IoT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10659" y="1330871"/>
            <a:ext cx="2635250" cy="21513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76935" marR="223520" indent="-650240">
              <a:lnSpc>
                <a:spcPts val="2030"/>
              </a:lnSpc>
              <a:spcBef>
                <a:spcPts val="175"/>
              </a:spcBef>
            </a:pPr>
            <a:r>
              <a:rPr sz="1700" b="1" spc="-65" dirty="0">
                <a:solidFill>
                  <a:srgbClr val="FFFFFF"/>
                </a:solidFill>
                <a:latin typeface="Lucida Sans"/>
                <a:cs typeface="Lucida Sans"/>
              </a:rPr>
              <a:t>Access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r>
              <a:rPr sz="1700" b="1" spc="-2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Cloud  </a:t>
            </a:r>
            <a:r>
              <a:rPr sz="1700" b="1" spc="-40" dirty="0">
                <a:solidFill>
                  <a:srgbClr val="FFFFFF"/>
                </a:solidFill>
                <a:latin typeface="Lucida Sans"/>
                <a:cs typeface="Lucida Sans"/>
              </a:rPr>
              <a:t>Services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56895" indent="-233045">
              <a:lnSpc>
                <a:spcPct val="100000"/>
              </a:lnSpc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"/>
                <a:cs typeface="Lucida Sans"/>
              </a:rPr>
              <a:t>GCP</a:t>
            </a:r>
            <a:endParaRPr sz="1400">
              <a:latin typeface="Lucida Sans"/>
              <a:cs typeface="Lucida Sans"/>
            </a:endParaRPr>
          </a:p>
          <a:p>
            <a:pPr marL="556895" marR="235585" indent="-232410">
              <a:lnSpc>
                <a:spcPts val="1650"/>
              </a:lnSpc>
              <a:spcBef>
                <a:spcPts val="170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Android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2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iOS 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devices</a:t>
            </a:r>
            <a:endParaRPr sz="1400">
              <a:latin typeface="Lucida Sans"/>
              <a:cs typeface="Lucida Sans"/>
            </a:endParaRPr>
          </a:p>
          <a:p>
            <a:pPr marL="556895" indent="-233045">
              <a:lnSpc>
                <a:spcPct val="100000"/>
              </a:lnSpc>
              <a:spcBef>
                <a:spcPts val="157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Lucida Sans"/>
                <a:cs typeface="Lucida Sans"/>
              </a:rPr>
              <a:t>everywhere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else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78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HOW TO GET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STARTED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52941"/>
            <a:ext cx="6550025" cy="24212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Install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apt-get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protobuf-compiler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pip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grpcio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Write the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Use protoc to generate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interfaces,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messages &amp;</a:t>
            </a:r>
            <a:r>
              <a:rPr sz="1800" spc="-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 instantiates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Test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8780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/>
              <a:t>Typical </a:t>
            </a:r>
            <a:r>
              <a:rPr sz="2700" spc="-35" dirty="0"/>
              <a:t>development</a:t>
            </a:r>
            <a:r>
              <a:rPr sz="2700" spc="-290" dirty="0"/>
              <a:t> </a:t>
            </a:r>
            <a:r>
              <a:rPr sz="2700" spc="-50" dirty="0"/>
              <a:t>workflow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26249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Security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TLS [Mutual], Plugin 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(e.g.</a:t>
            </a:r>
            <a:r>
              <a:rPr sz="1800" spc="-1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Proxies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nghttp2, haproxy, Google LB, Nginx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(in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progress)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Client-side load balancing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etcd, Zookeeper, Eureka,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Monitor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Trace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Zipkin, Google,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DIY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 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Reconnect,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QUIC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REST Adapter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, WHATWG Fetch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API Evolution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Protobuf,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911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5" dirty="0"/>
              <a:t>Advanced</a:t>
            </a:r>
            <a:r>
              <a:rPr sz="2700" spc="-200" dirty="0"/>
              <a:t> </a:t>
            </a:r>
            <a:r>
              <a:rPr sz="2700" spc="-60" dirty="0"/>
              <a:t>Deployment...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ARCHITECTURE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50800" y="1390200"/>
          <a:ext cx="2847340" cy="245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031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358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904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57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</a:tr>
              <a:tr h="65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8918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169425" y="2261699"/>
            <a:ext cx="1604010" cy="649605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725" marR="268605">
              <a:lnSpc>
                <a:spcPts val="1650"/>
              </a:lnSpc>
              <a:spcBef>
                <a:spcPts val="700"/>
              </a:spcBef>
            </a:pPr>
            <a:r>
              <a:rPr sz="1400" spc="-10" dirty="0">
                <a:latin typeface="Lucida Sans"/>
                <a:cs typeface="Lucida Sans"/>
              </a:rPr>
              <a:t>Planned </a:t>
            </a:r>
            <a:r>
              <a:rPr sz="1400" spc="-50" dirty="0">
                <a:latin typeface="Lucida Sans"/>
                <a:cs typeface="Lucida Sans"/>
              </a:rPr>
              <a:t>in:  </a:t>
            </a:r>
            <a:r>
              <a:rPr sz="1400" spc="-110" dirty="0">
                <a:latin typeface="Lucida Sans"/>
                <a:cs typeface="Lucida Sans"/>
              </a:rPr>
              <a:t>C/C++, </a:t>
            </a:r>
            <a:r>
              <a:rPr sz="1400" spc="-40" dirty="0">
                <a:latin typeface="Lucida Sans"/>
                <a:cs typeface="Lucida Sans"/>
              </a:rPr>
              <a:t>Java,</a:t>
            </a:r>
            <a:r>
              <a:rPr sz="1400" spc="-130" dirty="0">
                <a:latin typeface="Lucida Sans"/>
                <a:cs typeface="Lucida Sans"/>
              </a:rPr>
              <a:t> </a:t>
            </a:r>
            <a:r>
              <a:rPr sz="1400" spc="-5" dirty="0">
                <a:latin typeface="Lucida Sans"/>
                <a:cs typeface="Lucida Sans"/>
              </a:rPr>
              <a:t>Go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85750"/>
            <a:ext cx="8443595" cy="598805"/>
          </a:xfrm>
          <a:custGeom>
            <a:avLst/>
            <a:gdLst/>
            <a:ahLst/>
            <a:cxnLst/>
            <a:rect l="l" t="t" r="r" b="b"/>
            <a:pathLst>
              <a:path w="8443595" h="598805">
                <a:moveTo>
                  <a:pt x="0" y="0"/>
                </a:moveTo>
                <a:lnTo>
                  <a:pt x="8443499" y="0"/>
                </a:lnTo>
                <a:lnTo>
                  <a:pt x="84434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78397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0" dirty="0"/>
              <a:t>Native </a:t>
            </a:r>
            <a:r>
              <a:rPr sz="2700" spc="-40" dirty="0"/>
              <a:t>Implementation </a:t>
            </a:r>
            <a:r>
              <a:rPr sz="2700" spc="-65" dirty="0"/>
              <a:t>in</a:t>
            </a:r>
            <a:r>
              <a:rPr sz="2700" spc="-490" dirty="0"/>
              <a:t> </a:t>
            </a:r>
            <a:r>
              <a:rPr sz="2700" spc="-65" dirty="0"/>
              <a:t>Language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2349" y="1970149"/>
            <a:ext cx="1644014" cy="759460"/>
          </a:xfrm>
          <a:custGeom>
            <a:avLst/>
            <a:gdLst/>
            <a:ahLst/>
            <a:cxnLst/>
            <a:rect l="l" t="t" r="r" b="b"/>
            <a:pathLst>
              <a:path w="1644015" h="759460">
                <a:moveTo>
                  <a:pt x="0" y="0"/>
                </a:moveTo>
                <a:lnTo>
                  <a:pt x="1643399" y="0"/>
                </a:lnTo>
                <a:lnTo>
                  <a:pt x="1643399" y="759299"/>
                </a:lnTo>
                <a:lnTo>
                  <a:pt x="0" y="75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50725" y="1476275"/>
          <a:ext cx="3375658" cy="2794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/>
                <a:gridCol w="648335"/>
                <a:gridCol w="648334"/>
                <a:gridCol w="1271904"/>
              </a:tblGrid>
              <a:tr h="484499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430"/>
                        </a:lnSpc>
                        <a:spcBef>
                          <a:spcPts val="434"/>
                        </a:spcBef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r>
                        <a:rPr sz="1200" spc="-13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85" dirty="0">
                          <a:latin typeface="Lucida Sans"/>
                          <a:cs typeface="Lucida Sans"/>
                        </a:rPr>
                        <a:t>C++,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0" dirty="0">
                          <a:latin typeface="Lucida Sans"/>
                          <a:cs typeface="Lucida Sans"/>
                        </a:rPr>
                        <a:t>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55244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768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54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ts val="1430"/>
                        </a:lnSpc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</a:t>
                      </a:r>
                      <a:r>
                        <a:rPr sz="12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5" dirty="0">
                          <a:latin typeface="Lucida Sans"/>
                          <a:cs typeface="Lucida Sans"/>
                        </a:rPr>
                        <a:t>C++,...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240442">
                <a:tc gridSpan="4"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20" dirty="0">
                          <a:latin typeface="Lucida Sans"/>
                          <a:cs typeface="Lucida Sans"/>
                        </a:rPr>
                        <a:t>Generic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Low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Level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635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25987">
                <a:tc gridSpan="4">
                  <a:txBody>
                    <a:bodyPr/>
                    <a:lstStyle/>
                    <a:p>
                      <a:pPr marL="107315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19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38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3582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89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697062" y="2240516"/>
            <a:ext cx="1634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Lucida Sans"/>
                <a:cs typeface="Lucida Sans"/>
              </a:rPr>
              <a:t>Language</a:t>
            </a:r>
            <a:r>
              <a:rPr sz="1200" spc="-85" dirty="0">
                <a:latin typeface="Lucida Sans"/>
                <a:cs typeface="Lucida Sans"/>
              </a:rPr>
              <a:t> </a:t>
            </a:r>
            <a:r>
              <a:rPr sz="1200" spc="-30" dirty="0">
                <a:latin typeface="Lucida Sans"/>
                <a:cs typeface="Lucida Sans"/>
              </a:rPr>
              <a:t>Bindings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999" y="1239216"/>
            <a:ext cx="50292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Lucida Sans"/>
                <a:cs typeface="Lucida Sans"/>
              </a:rPr>
              <a:t>Code-Generated </a:t>
            </a:r>
            <a:r>
              <a:rPr sz="1200" spc="-30" dirty="0">
                <a:solidFill>
                  <a:srgbClr val="222222"/>
                </a:solidFill>
                <a:latin typeface="Lucida Sans"/>
                <a:cs typeface="Lucida Sans"/>
              </a:rPr>
              <a:t>Language Idiomatic</a:t>
            </a:r>
            <a:r>
              <a:rPr sz="1200" spc="-150" dirty="0">
                <a:solidFill>
                  <a:srgbClr val="222222"/>
                </a:solidFill>
                <a:latin typeface="Lucida Sans"/>
                <a:cs typeface="Lucida Sans"/>
              </a:rPr>
              <a:t> </a:t>
            </a:r>
            <a:r>
              <a:rPr sz="1200" spc="-15" dirty="0">
                <a:solidFill>
                  <a:srgbClr val="222222"/>
                </a:solidFill>
                <a:latin typeface="Lucida Sans"/>
                <a:cs typeface="Lucida Sans"/>
              </a:rPr>
              <a:t>API</a:t>
            </a:r>
            <a:endParaRPr sz="1200">
              <a:latin typeface="Lucida Sans"/>
              <a:cs typeface="Lucida Sans"/>
            </a:endParaRPr>
          </a:p>
          <a:p>
            <a:pPr marR="229235" algn="r">
              <a:lnSpc>
                <a:spcPct val="100000"/>
              </a:lnSpc>
              <a:spcBef>
                <a:spcPts val="1395"/>
              </a:spcBef>
            </a:pPr>
            <a:r>
              <a:rPr sz="1200" spc="-30" dirty="0">
                <a:latin typeface="Lucida Sans"/>
                <a:cs typeface="Lucida Sans"/>
              </a:rPr>
              <a:t>Code</a:t>
            </a:r>
            <a:r>
              <a:rPr sz="1200" spc="-160" dirty="0">
                <a:latin typeface="Lucida Sans"/>
                <a:cs typeface="Lucida Sans"/>
              </a:rPr>
              <a:t> </a:t>
            </a:r>
            <a:r>
              <a:rPr sz="1200" spc="-5" dirty="0">
                <a:latin typeface="Lucida Sans"/>
                <a:cs typeface="Lucida Sans"/>
              </a:rPr>
              <a:t>Generated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85750"/>
            <a:ext cx="4953635" cy="598805"/>
          </a:xfrm>
          <a:custGeom>
            <a:avLst/>
            <a:gdLst/>
            <a:ahLst/>
            <a:cxnLst/>
            <a:rect l="l" t="t" r="r" b="b"/>
            <a:pathLst>
              <a:path w="4953635" h="598805">
                <a:moveTo>
                  <a:pt x="0" y="0"/>
                </a:moveTo>
                <a:lnTo>
                  <a:pt x="4953599" y="0"/>
                </a:lnTo>
                <a:lnTo>
                  <a:pt x="4953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3300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5" dirty="0"/>
              <a:t>Derived</a:t>
            </a:r>
            <a:r>
              <a:rPr sz="2700" spc="-305" dirty="0"/>
              <a:t> </a:t>
            </a:r>
            <a:r>
              <a:rPr sz="2700" spc="-65" dirty="0"/>
              <a:t>Stack</a:t>
            </a:r>
            <a:endParaRPr sz="2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5774"/>
            <a:ext cx="4703445" cy="598805"/>
          </a:xfrm>
          <a:custGeom>
            <a:avLst/>
            <a:gdLst/>
            <a:ahLst/>
            <a:cxnLst/>
            <a:rect l="l" t="t" r="r" b="b"/>
            <a:pathLst>
              <a:path w="4703445" h="598805">
                <a:moveTo>
                  <a:pt x="0" y="0"/>
                </a:moveTo>
                <a:lnTo>
                  <a:pt x="4703399" y="0"/>
                </a:lnTo>
                <a:lnTo>
                  <a:pt x="47033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79599" y="1352125"/>
          <a:ext cx="2847340" cy="2858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86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7716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1053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766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52697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600" y="353959"/>
            <a:ext cx="41294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/>
              <a:t>Auth </a:t>
            </a:r>
            <a:r>
              <a:rPr sz="2700" spc="-55" dirty="0"/>
              <a:t>Architecture </a:t>
            </a:r>
            <a:r>
              <a:rPr sz="2700" spc="-25" dirty="0"/>
              <a:t>and</a:t>
            </a:r>
            <a:r>
              <a:rPr sz="2700" spc="-390" dirty="0"/>
              <a:t> </a:t>
            </a:r>
            <a:r>
              <a:rPr sz="2700" spc="-25" dirty="0"/>
              <a:t>API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86549" y="173099"/>
                </a:moveTo>
                <a:lnTo>
                  <a:pt x="0" y="86549"/>
                </a:lnTo>
                <a:lnTo>
                  <a:pt x="86549" y="0"/>
                </a:lnTo>
                <a:lnTo>
                  <a:pt x="86549" y="43274"/>
                </a:lnTo>
                <a:lnTo>
                  <a:pt x="614024" y="43274"/>
                </a:lnTo>
                <a:lnTo>
                  <a:pt x="657299" y="86549"/>
                </a:lnTo>
                <a:lnTo>
                  <a:pt x="614024" y="129824"/>
                </a:lnTo>
                <a:lnTo>
                  <a:pt x="86549" y="129824"/>
                </a:lnTo>
                <a:lnTo>
                  <a:pt x="86549" y="173099"/>
                </a:lnTo>
                <a:close/>
              </a:path>
              <a:path w="657860" h="173355">
                <a:moveTo>
                  <a:pt x="614024" y="43274"/>
                </a:moveTo>
                <a:lnTo>
                  <a:pt x="570749" y="43274"/>
                </a:lnTo>
                <a:lnTo>
                  <a:pt x="570749" y="0"/>
                </a:lnTo>
                <a:lnTo>
                  <a:pt x="614024" y="43274"/>
                </a:lnTo>
                <a:close/>
              </a:path>
              <a:path w="657860" h="173355">
                <a:moveTo>
                  <a:pt x="570749" y="173099"/>
                </a:moveTo>
                <a:lnTo>
                  <a:pt x="570749" y="129824"/>
                </a:lnTo>
                <a:lnTo>
                  <a:pt x="614024" y="129824"/>
                </a:lnTo>
                <a:lnTo>
                  <a:pt x="570749" y="173099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0" y="86549"/>
                </a:moveTo>
                <a:lnTo>
                  <a:pt x="86549" y="0"/>
                </a:lnTo>
                <a:lnTo>
                  <a:pt x="86549" y="43274"/>
                </a:lnTo>
                <a:lnTo>
                  <a:pt x="570749" y="43274"/>
                </a:lnTo>
                <a:lnTo>
                  <a:pt x="570749" y="0"/>
                </a:lnTo>
                <a:lnTo>
                  <a:pt x="657299" y="86549"/>
                </a:lnTo>
                <a:lnTo>
                  <a:pt x="570749" y="173099"/>
                </a:lnTo>
                <a:lnTo>
                  <a:pt x="570749" y="129824"/>
                </a:lnTo>
                <a:lnTo>
                  <a:pt x="86549" y="129824"/>
                </a:lnTo>
                <a:lnTo>
                  <a:pt x="86549" y="173099"/>
                </a:lnTo>
                <a:lnTo>
                  <a:pt x="0" y="865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20096" y="140983"/>
                </a:move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98717"/>
                </a:lnTo>
                <a:lnTo>
                  <a:pt x="120096" y="98717"/>
                </a:lnTo>
                <a:lnTo>
                  <a:pt x="120096" y="140983"/>
                </a:lnTo>
                <a:close/>
              </a:path>
              <a:path w="1525904" h="1386204">
                <a:moveTo>
                  <a:pt x="1483533" y="1265902"/>
                </a:moveTo>
                <a:lnTo>
                  <a:pt x="1427081" y="1265902"/>
                </a:lnTo>
                <a:lnTo>
                  <a:pt x="1427081" y="98717"/>
                </a:lnTo>
                <a:lnTo>
                  <a:pt x="1483533" y="98717"/>
                </a:lnTo>
                <a:lnTo>
                  <a:pt x="1483533" y="1265902"/>
                </a:lnTo>
                <a:close/>
              </a:path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427081" y="1265902"/>
                </a:lnTo>
                <a:lnTo>
                  <a:pt x="1427081" y="98717"/>
                </a:lnTo>
                <a:lnTo>
                  <a:pt x="120096" y="98717"/>
                </a:lnTo>
                <a:lnTo>
                  <a:pt x="120096" y="140983"/>
                </a:ln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74725" y="1620024"/>
          <a:ext cx="2728594" cy="198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/>
                <a:gridCol w="1525905"/>
                <a:gridCol w="448944"/>
                <a:gridCol w="276225"/>
              </a:tblGrid>
              <a:tr h="266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30" dirty="0">
                          <a:latin typeface="Lucida Sans"/>
                          <a:cs typeface="Lucida Sans"/>
                        </a:rPr>
                        <a:t>Credentials</a:t>
                      </a:r>
                      <a:r>
                        <a:rPr sz="1400" spc="-1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1359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556895" marR="532130" indent="-30480">
                        <a:lnSpc>
                          <a:spcPts val="1650"/>
                        </a:lnSpc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Auth-Credentials 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Implementation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Auth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Plugin</a:t>
                      </a:r>
                      <a:r>
                        <a:rPr sz="1400" spc="2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955" marB="0" vert="vert">
                    <a:lnL w="38100">
                      <a:solidFill>
                        <a:srgbClr val="595959"/>
                      </a:solidFill>
                      <a:prstDash val="solid"/>
                    </a:lnL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999" cy="514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5950" y="2723875"/>
            <a:ext cx="3938270" cy="1551305"/>
          </a:xfrm>
          <a:custGeom>
            <a:avLst/>
            <a:gdLst/>
            <a:ahLst/>
            <a:cxnLst/>
            <a:rect l="l" t="t" r="r" b="b"/>
            <a:pathLst>
              <a:path w="3938270" h="1551304">
                <a:moveTo>
                  <a:pt x="0" y="0"/>
                </a:moveTo>
                <a:lnTo>
                  <a:pt x="3938099" y="0"/>
                </a:lnTo>
                <a:lnTo>
                  <a:pt x="3938099" y="1550999"/>
                </a:lnTo>
                <a:lnTo>
                  <a:pt x="0" y="15509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14661" y="3206868"/>
            <a:ext cx="301879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Lucida Sans"/>
                <a:cs typeface="Lucida Sans"/>
              </a:rPr>
              <a:t>Microservices </a:t>
            </a:r>
            <a:r>
              <a:rPr sz="1800" spc="-20" dirty="0">
                <a:solidFill>
                  <a:srgbClr val="FFFFFF"/>
                </a:solidFill>
                <a:latin typeface="Lucida Sans"/>
                <a:cs typeface="Lucida Sans"/>
              </a:rPr>
              <a:t>at</a:t>
            </a:r>
            <a:r>
              <a:rPr sz="18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endParaRPr sz="1800">
              <a:latin typeface="Lucida Sans"/>
              <a:cs typeface="Lucida Sans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~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O(10</a:t>
            </a:r>
            <a:r>
              <a:rPr sz="1800" b="1" spc="-127" baseline="30092" dirty="0">
                <a:solidFill>
                  <a:srgbClr val="FFFFFF"/>
                </a:solidFill>
                <a:latin typeface="Lucida Sans"/>
                <a:cs typeface="Lucida Sans"/>
              </a:rPr>
              <a:t>10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) </a:t>
            </a:r>
            <a:r>
              <a:rPr sz="1800" b="1" spc="-80" dirty="0">
                <a:solidFill>
                  <a:srgbClr val="FFFFFF"/>
                </a:solidFill>
                <a:latin typeface="Lucida Sans"/>
                <a:cs typeface="Lucida Sans"/>
              </a:rPr>
              <a:t>RPCs </a:t>
            </a:r>
            <a:r>
              <a:rPr sz="1800" b="1" spc="-20" dirty="0">
                <a:solidFill>
                  <a:srgbClr val="FFFFFF"/>
                </a:solidFill>
                <a:latin typeface="Lucida Sans"/>
                <a:cs typeface="Lucida Sans"/>
              </a:rPr>
              <a:t>per</a:t>
            </a:r>
            <a:r>
              <a:rPr sz="1800" b="1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Lucida Sans"/>
                <a:cs typeface="Lucida Sans"/>
              </a:rPr>
              <a:t>second.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61174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Generic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attaching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metadata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responses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Built into the gRPC protocol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always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Plugin API to attach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“bearer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tokens”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1800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OAuth2 access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OIDC Id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Session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specific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is encapsulated in an Auth- 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credentials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0937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Metadata </a:t>
            </a:r>
            <a:r>
              <a:rPr sz="2700" spc="-25" dirty="0"/>
              <a:t>and</a:t>
            </a:r>
            <a:r>
              <a:rPr sz="2700" spc="-385" dirty="0"/>
              <a:t> </a:t>
            </a:r>
            <a:r>
              <a:rPr sz="2700" spc="-70" dirty="0"/>
              <a:t>Auth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40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ADVANCED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FEATURES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2224" y="543846"/>
            <a:ext cx="22307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40" dirty="0">
                <a:solidFill>
                  <a:srgbClr val="666666"/>
                </a:solidFill>
              </a:rPr>
              <a:t> </a:t>
            </a:r>
            <a:r>
              <a:rPr sz="2700" spc="-130" dirty="0">
                <a:solidFill>
                  <a:srgbClr val="666666"/>
                </a:solidFill>
              </a:rPr>
              <a:t>Naming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5175" y="35328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E6B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5175" y="34745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0D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5175" y="34745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35"/>
              </a:spcBef>
            </a:pPr>
            <a:r>
              <a:rPr sz="1200" spc="-55" dirty="0">
                <a:latin typeface="Lucida Sans"/>
                <a:cs typeface="Lucida Sans"/>
              </a:rPr>
              <a:t>nameserver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5175" y="29232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5175" y="28649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7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5175" y="28649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01499" y="3481099"/>
            <a:ext cx="2409190" cy="0"/>
          </a:xfrm>
          <a:custGeom>
            <a:avLst/>
            <a:gdLst/>
            <a:ahLst/>
            <a:cxnLst/>
            <a:rect l="l" t="t" r="r" b="b"/>
            <a:pathLst>
              <a:path w="2409190">
                <a:moveTo>
                  <a:pt x="0" y="0"/>
                </a:moveTo>
                <a:lnTo>
                  <a:pt x="24091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5325" y="3196063"/>
            <a:ext cx="469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Lucida Sans"/>
                <a:cs typeface="Lucida Sans"/>
              </a:rPr>
              <a:t>name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9499" y="3161231"/>
            <a:ext cx="401320" cy="320040"/>
          </a:xfrm>
          <a:custGeom>
            <a:avLst/>
            <a:gdLst/>
            <a:ahLst/>
            <a:cxnLst/>
            <a:rect l="l" t="t" r="r" b="b"/>
            <a:pathLst>
              <a:path w="401320" h="320039">
                <a:moveTo>
                  <a:pt x="0" y="319868"/>
                </a:moveTo>
                <a:lnTo>
                  <a:pt x="40111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0" y="14649"/>
                </a:lnTo>
                <a:lnTo>
                  <a:pt x="43604" y="0"/>
                </a:lnTo>
                <a:lnTo>
                  <a:pt x="19617" y="39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43604" y="0"/>
                </a:lnTo>
                <a:lnTo>
                  <a:pt x="0" y="14649"/>
                </a:lnTo>
                <a:lnTo>
                  <a:pt x="19617" y="3925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9499" y="3481099"/>
            <a:ext cx="396240" cy="226060"/>
          </a:xfrm>
          <a:custGeom>
            <a:avLst/>
            <a:gdLst/>
            <a:ahLst/>
            <a:cxnLst/>
            <a:rect l="l" t="t" r="r" b="b"/>
            <a:pathLst>
              <a:path w="396239" h="226060">
                <a:moveTo>
                  <a:pt x="0" y="0"/>
                </a:moveTo>
                <a:lnTo>
                  <a:pt x="396149" y="2257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344" y="35073"/>
                </a:moveTo>
                <a:lnTo>
                  <a:pt x="0" y="27336"/>
                </a:lnTo>
                <a:lnTo>
                  <a:pt x="15581" y="0"/>
                </a:lnTo>
                <a:lnTo>
                  <a:pt x="45344" y="350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336"/>
                </a:moveTo>
                <a:lnTo>
                  <a:pt x="45344" y="35073"/>
                </a:lnTo>
                <a:lnTo>
                  <a:pt x="15581" y="0"/>
                </a:lnTo>
                <a:lnTo>
                  <a:pt x="0" y="2733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31274" y="3665038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Lucida Sans"/>
                <a:cs typeface="Lucida Sans"/>
              </a:rPr>
              <a:t>addresses,</a:t>
            </a:r>
            <a:r>
              <a:rPr sz="1400" spc="-145" dirty="0">
                <a:latin typeface="Lucida Sans"/>
                <a:cs typeface="Lucida Sans"/>
              </a:rPr>
              <a:t> </a:t>
            </a:r>
            <a:r>
              <a:rPr sz="1400" spc="-80" dirty="0">
                <a:latin typeface="Lucida Sans"/>
                <a:cs typeface="Lucida Sans"/>
              </a:rPr>
              <a:t>...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787" y="543846"/>
            <a:ext cx="32988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15" dirty="0">
                <a:solidFill>
                  <a:srgbClr val="666666"/>
                </a:solidFill>
              </a:rPr>
              <a:t> </a:t>
            </a:r>
            <a:r>
              <a:rPr sz="2700" spc="-85" dirty="0">
                <a:solidFill>
                  <a:srgbClr val="666666"/>
                </a:solidFill>
              </a:rPr>
              <a:t>LoadBalancing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5725">
              <a:lnSpc>
                <a:spcPts val="1664"/>
              </a:lnSpc>
              <a:spcBef>
                <a:spcPts val="90"/>
              </a:spcBef>
            </a:pPr>
            <a:r>
              <a:rPr sz="1400" spc="30" dirty="0">
                <a:latin typeface="Lucida Sans"/>
                <a:cs typeface="Lucida Sans"/>
              </a:rPr>
              <a:t>LB</a:t>
            </a:r>
            <a:endParaRPr sz="1400">
              <a:latin typeface="Lucida Sans"/>
              <a:cs typeface="Lucida Sans"/>
            </a:endParaRPr>
          </a:p>
          <a:p>
            <a:pPr marL="85725">
              <a:lnSpc>
                <a:spcPts val="1664"/>
              </a:lnSpc>
            </a:pPr>
            <a:r>
              <a:rPr sz="1400" spc="-80" dirty="0">
                <a:latin typeface="Lucida Sans"/>
                <a:cs typeface="Lucida Sans"/>
              </a:rPr>
              <a:t>Controller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8649" y="348109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19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05325" y="3196063"/>
            <a:ext cx="9823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Lucida Sans"/>
                <a:cs typeface="Lucida Sans"/>
              </a:rPr>
              <a:t>Control</a:t>
            </a:r>
            <a:r>
              <a:rPr sz="1400" spc="-1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RPC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17066" y="3512638"/>
            <a:ext cx="943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Lucida Sans"/>
                <a:cs typeface="Lucida Sans"/>
              </a:rPr>
              <a:t>address-list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210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755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2382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2375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56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253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02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1" y="6"/>
                </a:lnTo>
                <a:lnTo>
                  <a:pt x="15665" y="3"/>
                </a:lnTo>
                <a:lnTo>
                  <a:pt x="24318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317949"/>
            <a:ext cx="1250315" cy="1012190"/>
          </a:xfrm>
          <a:custGeom>
            <a:avLst/>
            <a:gdLst/>
            <a:ahLst/>
            <a:cxnLst/>
            <a:rect l="l" t="t" r="r" b="b"/>
            <a:pathLst>
              <a:path w="1250315" h="1012189">
                <a:moveTo>
                  <a:pt x="1249693" y="0"/>
                </a:moveTo>
                <a:lnTo>
                  <a:pt x="0" y="0"/>
                </a:lnTo>
                <a:lnTo>
                  <a:pt x="0" y="1011599"/>
                </a:lnTo>
                <a:lnTo>
                  <a:pt x="1249693" y="1011599"/>
                </a:lnTo>
                <a:lnTo>
                  <a:pt x="1249693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20" y="2679096"/>
            <a:ext cx="11366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5740" marR="5080" indent="-193675">
              <a:lnSpc>
                <a:spcPct val="101600"/>
              </a:lnSpc>
              <a:spcBef>
                <a:spcPts val="70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Initial</a:t>
            </a:r>
            <a:r>
              <a:rPr sz="1600" spc="-15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2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8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8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56774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73685" marR="266065" indent="149225">
              <a:lnSpc>
                <a:spcPct val="101600"/>
              </a:lnSpc>
              <a:spcBef>
                <a:spcPts val="1935"/>
              </a:spcBef>
            </a:pPr>
            <a:r>
              <a:rPr sz="1600" spc="15" dirty="0">
                <a:solidFill>
                  <a:srgbClr val="666666"/>
                </a:solidFill>
                <a:latin typeface="Lucida Sans"/>
                <a:cs typeface="Lucida Sans"/>
              </a:rPr>
              <a:t>Beta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3392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6985" rIns="0" bIns="0" rtlCol="0">
            <a:spAutoFit/>
          </a:bodyPr>
          <a:lstStyle/>
          <a:p>
            <a:pPr marL="91440" marR="88265" indent="1270" algn="ctr">
              <a:lnSpc>
                <a:spcPts val="1950"/>
              </a:lnSpc>
              <a:spcBef>
                <a:spcPts val="5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Stability, 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Easy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installation,</a:t>
            </a:r>
            <a:endParaRPr sz="1600">
              <a:latin typeface="Lucida Sans"/>
              <a:cs typeface="Lucida Sans"/>
            </a:endParaRPr>
          </a:p>
          <a:p>
            <a:pPr marL="125730">
              <a:lnSpc>
                <a:spcPts val="1880"/>
              </a:lnSpc>
            </a:pP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1.0</a:t>
            </a:r>
            <a:r>
              <a:rPr sz="1600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4536" y="4360638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95984" y="4262101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46800"/>
            <a:ext cx="3854450" cy="598805"/>
          </a:xfrm>
          <a:custGeom>
            <a:avLst/>
            <a:gdLst/>
            <a:ahLst/>
            <a:cxnLst/>
            <a:rect l="l" t="t" r="r" b="b"/>
            <a:pathLst>
              <a:path w="3854450" h="598805">
                <a:moveTo>
                  <a:pt x="0" y="0"/>
                </a:moveTo>
                <a:lnTo>
                  <a:pt x="3854099" y="0"/>
                </a:lnTo>
                <a:lnTo>
                  <a:pt x="38540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2304" y="514996"/>
            <a:ext cx="31083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Roadmap:</a:t>
            </a:r>
            <a:r>
              <a:rPr sz="2700" spc="-229" dirty="0"/>
              <a:t> </a:t>
            </a:r>
            <a:r>
              <a:rPr sz="2700" spc="-70" dirty="0"/>
              <a:t>Timeline</a:t>
            </a:r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2089981" y="4375363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0535" y="427682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30518" y="4383313"/>
            <a:ext cx="605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" marR="5080" indent="-48895">
              <a:lnSpc>
                <a:spcPts val="1650"/>
              </a:lnSpc>
              <a:spcBef>
                <a:spcPts val="18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7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50" dirty="0">
                <a:solidFill>
                  <a:srgbClr val="666666"/>
                </a:solidFill>
                <a:latin typeface="Lucida Sans"/>
                <a:cs typeface="Lucida Sans"/>
              </a:rPr>
              <a:t>‘15,  </a:t>
            </a:r>
            <a:r>
              <a:rPr sz="1400" b="1" spc="-80" dirty="0">
                <a:solidFill>
                  <a:srgbClr val="666666"/>
                </a:solidFill>
                <a:latin typeface="Lucida Sans"/>
                <a:cs typeface="Lucida Sans"/>
              </a:rPr>
              <a:t>Q4’15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27547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6484" y="4382510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7022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23609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67316" y="4383301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62059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13053" y="4383301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6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100" dirty="0">
                <a:solidFill>
                  <a:srgbClr val="666666"/>
                </a:solidFill>
                <a:latin typeface="Lucida Sans"/>
                <a:cs typeface="Lucida Sans"/>
              </a:rPr>
              <a:t>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1334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47625" y="231794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156210" marR="151765" algn="ctr">
              <a:lnSpc>
                <a:spcPct val="101600"/>
              </a:lnSpc>
              <a:spcBef>
                <a:spcPts val="1935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Additional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50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296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96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34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80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80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52753" y="2317949"/>
            <a:ext cx="1640205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121920" rIns="0" bIns="0" rtlCol="0">
            <a:spAutoFit/>
          </a:bodyPr>
          <a:lstStyle/>
          <a:p>
            <a:pPr marL="80010" marR="75565" algn="ctr">
              <a:lnSpc>
                <a:spcPct val="101600"/>
              </a:lnSpc>
              <a:spcBef>
                <a:spcPts val="960"/>
              </a:spcBef>
            </a:pP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Load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66666"/>
                </a:solidFill>
                <a:latin typeface="Lucida Sans"/>
                <a:cs typeface="Lucida Sans"/>
              </a:rPr>
              <a:t>balancing,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Naming,  </a:t>
            </a:r>
            <a:r>
              <a:rPr sz="1600" spc="-10" dirty="0">
                <a:solidFill>
                  <a:srgbClr val="666666"/>
                </a:solidFill>
                <a:latin typeface="Lucida Sans"/>
                <a:cs typeface="Lucida Sans"/>
              </a:rPr>
              <a:t>Performance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25376" y="2334461"/>
            <a:ext cx="1640205" cy="1012190"/>
          </a:xfrm>
          <a:custGeom>
            <a:avLst/>
            <a:gdLst/>
            <a:ahLst/>
            <a:cxnLst/>
            <a:rect l="l" t="t" r="r" b="b"/>
            <a:pathLst>
              <a:path w="1640204" h="1012189">
                <a:moveTo>
                  <a:pt x="0" y="0"/>
                </a:moveTo>
                <a:lnTo>
                  <a:pt x="1639799" y="0"/>
                </a:lnTo>
                <a:lnTo>
                  <a:pt x="1639799" y="1011599"/>
                </a:lnTo>
                <a:lnTo>
                  <a:pt x="0" y="101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14507" y="2324133"/>
            <a:ext cx="146177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Debugging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and  </a:t>
            </a:r>
            <a:r>
              <a:rPr sz="1600" spc="-70" dirty="0">
                <a:solidFill>
                  <a:srgbClr val="666666"/>
                </a:solidFill>
                <a:latin typeface="Lucida Sans"/>
                <a:cs typeface="Lucida Sans"/>
              </a:rPr>
              <a:t>Tracing, 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Browser 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support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736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582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82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05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2400" b="0" spc="-2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2400" b="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807959" cy="2787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Large-scale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distributed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actually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composed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Allows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loosely-coupled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even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multilingual</a:t>
            </a:r>
            <a:r>
              <a:rPr sz="1600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development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Scalability: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things,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cores,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devices,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nodes,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clusters,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centers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(DCs)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Communication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predominantly structured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Many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models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communication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Terminology: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Client</a:t>
            </a:r>
            <a:r>
              <a:rPr sz="1600" i="1" spc="-1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uses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25" dirty="0">
                <a:solidFill>
                  <a:srgbClr val="757879"/>
                </a:solidFill>
                <a:latin typeface="Gill Sans MT"/>
                <a:cs typeface="Gill Sans MT"/>
              </a:rPr>
              <a:t>stub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10" dirty="0">
                <a:solidFill>
                  <a:srgbClr val="757879"/>
                </a:solidFill>
                <a:latin typeface="Gill Sans MT"/>
                <a:cs typeface="Gill Sans MT"/>
              </a:rPr>
              <a:t>call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40" dirty="0">
                <a:solidFill>
                  <a:srgbClr val="757879"/>
                </a:solidFill>
                <a:latin typeface="Gill Sans MT"/>
                <a:cs typeface="Gill Sans MT"/>
              </a:rPr>
              <a:t>method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running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05" dirty="0">
                <a:solidFill>
                  <a:srgbClr val="757879"/>
                </a:solidFill>
                <a:latin typeface="Gill Sans MT"/>
                <a:cs typeface="Gill Sans MT"/>
              </a:rPr>
              <a:t>service/server</a:t>
            </a:r>
            <a:endParaRPr sz="1600">
              <a:latin typeface="Gill Sans MT"/>
              <a:cs typeface="Gill Sans MT"/>
            </a:endParaRPr>
          </a:p>
          <a:p>
            <a:pPr marL="821055" marR="37846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Easiest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interfaces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(synchronous,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unary)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resemble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local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procedure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calls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translated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activity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library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High-performance interfaces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(async,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streaming)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look like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Active</a:t>
            </a:r>
            <a:r>
              <a:rPr sz="160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Messaging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Long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way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from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textbook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description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RPCs!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609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56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Application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composed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2400" b="0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999" y="3335149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1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7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056" y="4172053"/>
            <a:ext cx="923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Lucida Sans"/>
                <a:cs typeface="Lucida Sans"/>
              </a:rPr>
              <a:t>Data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Store</a:t>
            </a:r>
            <a:r>
              <a:rPr sz="10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500" y="3442349"/>
            <a:ext cx="916305" cy="424815"/>
          </a:xfrm>
          <a:custGeom>
            <a:avLst/>
            <a:gdLst/>
            <a:ahLst/>
            <a:cxnLst/>
            <a:rect l="l" t="t" r="r" b="b"/>
            <a:pathLst>
              <a:path w="916305" h="424814">
                <a:moveTo>
                  <a:pt x="880028" y="424199"/>
                </a:moveTo>
                <a:lnTo>
                  <a:pt x="36171" y="424199"/>
                </a:lnTo>
                <a:lnTo>
                  <a:pt x="22091" y="421357"/>
                </a:lnTo>
                <a:lnTo>
                  <a:pt x="10594" y="413605"/>
                </a:lnTo>
                <a:lnTo>
                  <a:pt x="2842" y="402108"/>
                </a:lnTo>
                <a:lnTo>
                  <a:pt x="0" y="388028"/>
                </a:lnTo>
                <a:lnTo>
                  <a:pt x="0" y="36171"/>
                </a:lnTo>
                <a:lnTo>
                  <a:pt x="2842" y="22091"/>
                </a:lnTo>
                <a:lnTo>
                  <a:pt x="10594" y="10594"/>
                </a:lnTo>
                <a:lnTo>
                  <a:pt x="22091" y="2842"/>
                </a:lnTo>
                <a:lnTo>
                  <a:pt x="36171" y="0"/>
                </a:lnTo>
                <a:lnTo>
                  <a:pt x="880028" y="0"/>
                </a:lnTo>
                <a:lnTo>
                  <a:pt x="913446" y="22329"/>
                </a:lnTo>
                <a:lnTo>
                  <a:pt x="916199" y="36171"/>
                </a:lnTo>
                <a:lnTo>
                  <a:pt x="916199" y="388028"/>
                </a:lnTo>
                <a:lnTo>
                  <a:pt x="913357" y="402108"/>
                </a:lnTo>
                <a:lnTo>
                  <a:pt x="905605" y="413605"/>
                </a:lnTo>
                <a:lnTo>
                  <a:pt x="894108" y="421357"/>
                </a:lnTo>
                <a:lnTo>
                  <a:pt x="880028" y="4241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7282" y="3520889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3749" y="2845449"/>
            <a:ext cx="1325245" cy="1121410"/>
          </a:xfrm>
          <a:custGeom>
            <a:avLst/>
            <a:gdLst/>
            <a:ahLst/>
            <a:cxnLst/>
            <a:rect l="l" t="t" r="r" b="b"/>
            <a:pathLst>
              <a:path w="1325245" h="1121410">
                <a:moveTo>
                  <a:pt x="12295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2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229529" y="0"/>
                </a:lnTo>
                <a:lnTo>
                  <a:pt x="1282552" y="16056"/>
                </a:lnTo>
                <a:lnTo>
                  <a:pt x="1317825" y="58997"/>
                </a:lnTo>
                <a:lnTo>
                  <a:pt x="1325099" y="95570"/>
                </a:lnTo>
                <a:lnTo>
                  <a:pt x="1325099" y="1025229"/>
                </a:lnTo>
                <a:lnTo>
                  <a:pt x="1317589" y="1062429"/>
                </a:lnTo>
                <a:lnTo>
                  <a:pt x="1297108" y="1092808"/>
                </a:lnTo>
                <a:lnTo>
                  <a:pt x="1266729" y="1113289"/>
                </a:lnTo>
                <a:lnTo>
                  <a:pt x="12295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14206" y="3682353"/>
            <a:ext cx="1061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Computation</a:t>
            </a:r>
            <a:r>
              <a:rPr sz="100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6937" y="2917899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3720" y="2931620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1525" y="3212350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86728" y="3311869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1796" y="3405749"/>
            <a:ext cx="1550035" cy="700405"/>
          </a:xfrm>
          <a:custGeom>
            <a:avLst/>
            <a:gdLst/>
            <a:ahLst/>
            <a:cxnLst/>
            <a:rect l="l" t="t" r="r" b="b"/>
            <a:pathLst>
              <a:path w="1550035" h="700404">
                <a:moveTo>
                  <a:pt x="0" y="521826"/>
                </a:moveTo>
                <a:lnTo>
                  <a:pt x="25431" y="550323"/>
                </a:lnTo>
                <a:lnTo>
                  <a:pt x="79881" y="592379"/>
                </a:lnTo>
                <a:lnTo>
                  <a:pt x="112792" y="611892"/>
                </a:lnTo>
                <a:lnTo>
                  <a:pt x="148791" y="630076"/>
                </a:lnTo>
                <a:lnTo>
                  <a:pt x="193034" y="648922"/>
                </a:lnTo>
                <a:lnTo>
                  <a:pt x="239833" y="665360"/>
                </a:lnTo>
                <a:lnTo>
                  <a:pt x="288397" y="679033"/>
                </a:lnTo>
                <a:lnTo>
                  <a:pt x="337940" y="689584"/>
                </a:lnTo>
                <a:lnTo>
                  <a:pt x="387673" y="696654"/>
                </a:lnTo>
                <a:lnTo>
                  <a:pt x="436809" y="699886"/>
                </a:lnTo>
                <a:lnTo>
                  <a:pt x="484559" y="698922"/>
                </a:lnTo>
                <a:lnTo>
                  <a:pt x="533722" y="692920"/>
                </a:lnTo>
                <a:lnTo>
                  <a:pt x="580543" y="682023"/>
                </a:lnTo>
                <a:lnTo>
                  <a:pt x="625202" y="666617"/>
                </a:lnTo>
                <a:lnTo>
                  <a:pt x="667878" y="647087"/>
                </a:lnTo>
                <a:lnTo>
                  <a:pt x="708750" y="623820"/>
                </a:lnTo>
                <a:lnTo>
                  <a:pt x="747998" y="597202"/>
                </a:lnTo>
                <a:lnTo>
                  <a:pt x="785801" y="567619"/>
                </a:lnTo>
                <a:lnTo>
                  <a:pt x="822338" y="535456"/>
                </a:lnTo>
                <a:lnTo>
                  <a:pt x="857789" y="501100"/>
                </a:lnTo>
                <a:lnTo>
                  <a:pt x="892332" y="464936"/>
                </a:lnTo>
                <a:lnTo>
                  <a:pt x="926148" y="427351"/>
                </a:lnTo>
                <a:lnTo>
                  <a:pt x="959416" y="388731"/>
                </a:lnTo>
                <a:lnTo>
                  <a:pt x="992314" y="349461"/>
                </a:lnTo>
                <a:lnTo>
                  <a:pt x="1022719" y="312768"/>
                </a:lnTo>
                <a:lnTo>
                  <a:pt x="1053282" y="276254"/>
                </a:lnTo>
                <a:lnTo>
                  <a:pt x="1084326" y="240326"/>
                </a:lnTo>
                <a:lnTo>
                  <a:pt x="1116173" y="205390"/>
                </a:lnTo>
                <a:lnTo>
                  <a:pt x="1149146" y="171852"/>
                </a:lnTo>
                <a:lnTo>
                  <a:pt x="1183566" y="140120"/>
                </a:lnTo>
                <a:lnTo>
                  <a:pt x="1219755" y="110598"/>
                </a:lnTo>
                <a:lnTo>
                  <a:pt x="1258037" y="83694"/>
                </a:lnTo>
                <a:lnTo>
                  <a:pt x="1298733" y="59814"/>
                </a:lnTo>
                <a:lnTo>
                  <a:pt x="1342165" y="39365"/>
                </a:lnTo>
                <a:lnTo>
                  <a:pt x="1388656" y="22752"/>
                </a:lnTo>
                <a:lnTo>
                  <a:pt x="1438528" y="10383"/>
                </a:lnTo>
                <a:lnTo>
                  <a:pt x="1492103" y="2663"/>
                </a:lnTo>
                <a:lnTo>
                  <a:pt x="1549703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8494" y="389258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888" y="62631"/>
                </a:moveTo>
                <a:lnTo>
                  <a:pt x="0" y="0"/>
                </a:lnTo>
                <a:lnTo>
                  <a:pt x="30219" y="34994"/>
                </a:lnTo>
                <a:lnTo>
                  <a:pt x="13301" y="34994"/>
                </a:lnTo>
                <a:lnTo>
                  <a:pt x="888" y="62631"/>
                </a:lnTo>
                <a:close/>
              </a:path>
              <a:path w="41275" h="62864">
                <a:moveTo>
                  <a:pt x="40938" y="47407"/>
                </a:moveTo>
                <a:lnTo>
                  <a:pt x="13301" y="34994"/>
                </a:lnTo>
                <a:lnTo>
                  <a:pt x="30219" y="34994"/>
                </a:lnTo>
                <a:lnTo>
                  <a:pt x="40938" y="47407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8494" y="3892582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13301" y="34994"/>
                </a:moveTo>
                <a:lnTo>
                  <a:pt x="40938" y="47407"/>
                </a:lnTo>
                <a:lnTo>
                  <a:pt x="0" y="0"/>
                </a:lnTo>
                <a:lnTo>
                  <a:pt x="888" y="62631"/>
                </a:lnTo>
                <a:lnTo>
                  <a:pt x="13301" y="34994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6699" y="2973777"/>
            <a:ext cx="1372235" cy="680720"/>
          </a:xfrm>
          <a:custGeom>
            <a:avLst/>
            <a:gdLst/>
            <a:ahLst/>
            <a:cxnLst/>
            <a:rect l="l" t="t" r="r" b="b"/>
            <a:pathLst>
              <a:path w="1372235" h="680720">
                <a:moveTo>
                  <a:pt x="0" y="680671"/>
                </a:moveTo>
                <a:lnTo>
                  <a:pt x="57774" y="678082"/>
                </a:lnTo>
                <a:lnTo>
                  <a:pt x="111814" y="670577"/>
                </a:lnTo>
                <a:lnTo>
                  <a:pt x="162363" y="658550"/>
                </a:lnTo>
                <a:lnTo>
                  <a:pt x="209662" y="642396"/>
                </a:lnTo>
                <a:lnTo>
                  <a:pt x="253955" y="622509"/>
                </a:lnTo>
                <a:lnTo>
                  <a:pt x="295486" y="599282"/>
                </a:lnTo>
                <a:lnTo>
                  <a:pt x="334496" y="573111"/>
                </a:lnTo>
                <a:lnTo>
                  <a:pt x="371229" y="544388"/>
                </a:lnTo>
                <a:lnTo>
                  <a:pt x="405929" y="513509"/>
                </a:lnTo>
                <a:lnTo>
                  <a:pt x="438837" y="480868"/>
                </a:lnTo>
                <a:lnTo>
                  <a:pt x="470197" y="446858"/>
                </a:lnTo>
                <a:lnTo>
                  <a:pt x="500251" y="411874"/>
                </a:lnTo>
                <a:lnTo>
                  <a:pt x="529244" y="376310"/>
                </a:lnTo>
                <a:lnTo>
                  <a:pt x="557417" y="340560"/>
                </a:lnTo>
                <a:lnTo>
                  <a:pt x="592452" y="295383"/>
                </a:lnTo>
                <a:lnTo>
                  <a:pt x="626931" y="251172"/>
                </a:lnTo>
                <a:lnTo>
                  <a:pt x="661231" y="208555"/>
                </a:lnTo>
                <a:lnTo>
                  <a:pt x="695732" y="168161"/>
                </a:lnTo>
                <a:lnTo>
                  <a:pt x="730810" y="130619"/>
                </a:lnTo>
                <a:lnTo>
                  <a:pt x="766843" y="96557"/>
                </a:lnTo>
                <a:lnTo>
                  <a:pt x="804209" y="66604"/>
                </a:lnTo>
                <a:lnTo>
                  <a:pt x="843286" y="41388"/>
                </a:lnTo>
                <a:lnTo>
                  <a:pt x="884451" y="21538"/>
                </a:lnTo>
                <a:lnTo>
                  <a:pt x="928083" y="7682"/>
                </a:lnTo>
                <a:lnTo>
                  <a:pt x="974558" y="448"/>
                </a:lnTo>
                <a:lnTo>
                  <a:pt x="1019756" y="0"/>
                </a:lnTo>
                <a:lnTo>
                  <a:pt x="1066598" y="5089"/>
                </a:lnTo>
                <a:lnTo>
                  <a:pt x="1114023" y="15161"/>
                </a:lnTo>
                <a:lnTo>
                  <a:pt x="1160966" y="29661"/>
                </a:lnTo>
                <a:lnTo>
                  <a:pt x="1206366" y="48035"/>
                </a:lnTo>
                <a:lnTo>
                  <a:pt x="1249161" y="69726"/>
                </a:lnTo>
                <a:lnTo>
                  <a:pt x="1306142" y="107270"/>
                </a:lnTo>
                <a:lnTo>
                  <a:pt x="1351283" y="149158"/>
                </a:lnTo>
                <a:lnTo>
                  <a:pt x="1370126" y="173926"/>
                </a:lnTo>
                <a:lnTo>
                  <a:pt x="1371654" y="176339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39779" y="26966"/>
                </a:moveTo>
                <a:lnTo>
                  <a:pt x="26966" y="26966"/>
                </a:lnTo>
                <a:lnTo>
                  <a:pt x="40776" y="0"/>
                </a:lnTo>
                <a:lnTo>
                  <a:pt x="39779" y="26966"/>
                </a:lnTo>
                <a:close/>
              </a:path>
              <a:path w="41275" h="62864">
                <a:moveTo>
                  <a:pt x="38460" y="62594"/>
                </a:moveTo>
                <a:lnTo>
                  <a:pt x="0" y="13155"/>
                </a:lnTo>
                <a:lnTo>
                  <a:pt x="26966" y="26966"/>
                </a:lnTo>
                <a:lnTo>
                  <a:pt x="39779" y="26966"/>
                </a:lnTo>
                <a:lnTo>
                  <a:pt x="38460" y="62594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26966" y="26966"/>
                </a:moveTo>
                <a:lnTo>
                  <a:pt x="0" y="13155"/>
                </a:lnTo>
                <a:lnTo>
                  <a:pt x="38460" y="62594"/>
                </a:lnTo>
                <a:lnTo>
                  <a:pt x="40776" y="0"/>
                </a:lnTo>
                <a:lnTo>
                  <a:pt x="26966" y="26966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6924" y="3195374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55386" y="4032278"/>
            <a:ext cx="4483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UI</a:t>
            </a:r>
            <a:r>
              <a:rPr sz="10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9975" y="3569124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35179" y="36686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53137" y="3025600"/>
            <a:ext cx="1014730" cy="479425"/>
          </a:xfrm>
          <a:custGeom>
            <a:avLst/>
            <a:gdLst/>
            <a:ahLst/>
            <a:cxnLst/>
            <a:rect l="l" t="t" r="r" b="b"/>
            <a:pathLst>
              <a:path w="1014729" h="479425">
                <a:moveTo>
                  <a:pt x="0" y="0"/>
                </a:moveTo>
                <a:lnTo>
                  <a:pt x="51161" y="895"/>
                </a:lnTo>
                <a:lnTo>
                  <a:pt x="102208" y="3543"/>
                </a:lnTo>
                <a:lnTo>
                  <a:pt x="153028" y="7882"/>
                </a:lnTo>
                <a:lnTo>
                  <a:pt x="203506" y="13851"/>
                </a:lnTo>
                <a:lnTo>
                  <a:pt x="253530" y="21391"/>
                </a:lnTo>
                <a:lnTo>
                  <a:pt x="302985" y="30441"/>
                </a:lnTo>
                <a:lnTo>
                  <a:pt x="351758" y="40941"/>
                </a:lnTo>
                <a:lnTo>
                  <a:pt x="399734" y="52829"/>
                </a:lnTo>
                <a:lnTo>
                  <a:pt x="446801" y="66047"/>
                </a:lnTo>
                <a:lnTo>
                  <a:pt x="492844" y="80533"/>
                </a:lnTo>
                <a:lnTo>
                  <a:pt x="537750" y="96227"/>
                </a:lnTo>
                <a:lnTo>
                  <a:pt x="581404" y="113068"/>
                </a:lnTo>
                <a:lnTo>
                  <a:pt x="623694" y="130997"/>
                </a:lnTo>
                <a:lnTo>
                  <a:pt x="664505" y="149953"/>
                </a:lnTo>
                <a:lnTo>
                  <a:pt x="703724" y="169874"/>
                </a:lnTo>
                <a:lnTo>
                  <a:pt x="750336" y="196044"/>
                </a:lnTo>
                <a:lnTo>
                  <a:pt x="794060" y="223511"/>
                </a:lnTo>
                <a:lnTo>
                  <a:pt x="834673" y="252158"/>
                </a:lnTo>
                <a:lnTo>
                  <a:pt x="871955" y="281866"/>
                </a:lnTo>
                <a:lnTo>
                  <a:pt x="905683" y="312518"/>
                </a:lnTo>
                <a:lnTo>
                  <a:pt x="935634" y="343996"/>
                </a:lnTo>
                <a:lnTo>
                  <a:pt x="972994" y="392504"/>
                </a:lnTo>
                <a:lnTo>
                  <a:pt x="1000608" y="442205"/>
                </a:lnTo>
                <a:lnTo>
                  <a:pt x="1012585" y="473699"/>
                </a:lnTo>
                <a:lnTo>
                  <a:pt x="1012914" y="474752"/>
                </a:lnTo>
                <a:lnTo>
                  <a:pt x="1013235" y="475806"/>
                </a:lnTo>
                <a:lnTo>
                  <a:pt x="1013550" y="476861"/>
                </a:lnTo>
                <a:lnTo>
                  <a:pt x="1014172" y="478997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37368" y="24292"/>
                </a:moveTo>
                <a:lnTo>
                  <a:pt x="24292" y="24292"/>
                </a:lnTo>
                <a:lnTo>
                  <a:pt x="42397" y="0"/>
                </a:lnTo>
                <a:lnTo>
                  <a:pt x="37368" y="24292"/>
                </a:lnTo>
                <a:close/>
              </a:path>
              <a:path w="42545" h="61595">
                <a:moveTo>
                  <a:pt x="29698" y="61336"/>
                </a:moveTo>
                <a:lnTo>
                  <a:pt x="0" y="6186"/>
                </a:lnTo>
                <a:lnTo>
                  <a:pt x="24292" y="24292"/>
                </a:lnTo>
                <a:lnTo>
                  <a:pt x="37368" y="24292"/>
                </a:lnTo>
                <a:lnTo>
                  <a:pt x="29698" y="61336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24292" y="24292"/>
                </a:moveTo>
                <a:lnTo>
                  <a:pt x="0" y="6186"/>
                </a:lnTo>
                <a:lnTo>
                  <a:pt x="29698" y="61336"/>
                </a:lnTo>
                <a:lnTo>
                  <a:pt x="42397" y="0"/>
                </a:lnTo>
                <a:lnTo>
                  <a:pt x="24292" y="2429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3513" y="3197976"/>
            <a:ext cx="1196975" cy="565150"/>
          </a:xfrm>
          <a:custGeom>
            <a:avLst/>
            <a:gdLst/>
            <a:ahLst/>
            <a:cxnLst/>
            <a:rect l="l" t="t" r="r" b="b"/>
            <a:pathLst>
              <a:path w="1196975" h="565150">
                <a:moveTo>
                  <a:pt x="1196461" y="564648"/>
                </a:moveTo>
                <a:lnTo>
                  <a:pt x="1143323" y="563840"/>
                </a:lnTo>
                <a:lnTo>
                  <a:pt x="1090277" y="561446"/>
                </a:lnTo>
                <a:lnTo>
                  <a:pt x="1037416" y="557514"/>
                </a:lnTo>
                <a:lnTo>
                  <a:pt x="984830" y="552094"/>
                </a:lnTo>
                <a:lnTo>
                  <a:pt x="932612" y="545232"/>
                </a:lnTo>
                <a:lnTo>
                  <a:pt x="880854" y="536977"/>
                </a:lnTo>
                <a:lnTo>
                  <a:pt x="829647" y="527377"/>
                </a:lnTo>
                <a:lnTo>
                  <a:pt x="779084" y="516479"/>
                </a:lnTo>
                <a:lnTo>
                  <a:pt x="729257" y="504333"/>
                </a:lnTo>
                <a:lnTo>
                  <a:pt x="680258" y="490986"/>
                </a:lnTo>
                <a:lnTo>
                  <a:pt x="632178" y="476485"/>
                </a:lnTo>
                <a:lnTo>
                  <a:pt x="585110" y="460880"/>
                </a:lnTo>
                <a:lnTo>
                  <a:pt x="539145" y="444218"/>
                </a:lnTo>
                <a:lnTo>
                  <a:pt x="494376" y="426547"/>
                </a:lnTo>
                <a:lnTo>
                  <a:pt x="450894" y="407915"/>
                </a:lnTo>
                <a:lnTo>
                  <a:pt x="408792" y="388370"/>
                </a:lnTo>
                <a:lnTo>
                  <a:pt x="368161" y="367961"/>
                </a:lnTo>
                <a:lnTo>
                  <a:pt x="320934" y="342085"/>
                </a:lnTo>
                <a:lnTo>
                  <a:pt x="276176" y="315090"/>
                </a:lnTo>
                <a:lnTo>
                  <a:pt x="234053" y="287064"/>
                </a:lnTo>
                <a:lnTo>
                  <a:pt x="194729" y="258091"/>
                </a:lnTo>
                <a:lnTo>
                  <a:pt x="158369" y="228258"/>
                </a:lnTo>
                <a:lnTo>
                  <a:pt x="125137" y="197651"/>
                </a:lnTo>
                <a:lnTo>
                  <a:pt x="95198" y="166356"/>
                </a:lnTo>
                <a:lnTo>
                  <a:pt x="51224" y="110193"/>
                </a:lnTo>
                <a:lnTo>
                  <a:pt x="18722" y="52646"/>
                </a:lnTo>
                <a:lnTo>
                  <a:pt x="3817" y="13743"/>
                </a:lnTo>
                <a:lnTo>
                  <a:pt x="2404" y="8856"/>
                </a:lnTo>
                <a:lnTo>
                  <a:pt x="1697" y="6412"/>
                </a:lnTo>
                <a:lnTo>
                  <a:pt x="1024" y="3967"/>
                </a:lnTo>
                <a:lnTo>
                  <a:pt x="386" y="1521"/>
                </a:lnTo>
                <a:lnTo>
                  <a:pt x="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0" y="61114"/>
                </a:moveTo>
                <a:lnTo>
                  <a:pt x="13729" y="0"/>
                </a:lnTo>
                <a:lnTo>
                  <a:pt x="32925" y="37130"/>
                </a:lnTo>
                <a:lnTo>
                  <a:pt x="18511" y="37130"/>
                </a:lnTo>
                <a:lnTo>
                  <a:pt x="0" y="61114"/>
                </a:lnTo>
                <a:close/>
              </a:path>
              <a:path w="42545" h="61594">
                <a:moveTo>
                  <a:pt x="42495" y="55641"/>
                </a:moveTo>
                <a:lnTo>
                  <a:pt x="18511" y="37130"/>
                </a:lnTo>
                <a:lnTo>
                  <a:pt x="32925" y="37130"/>
                </a:lnTo>
                <a:lnTo>
                  <a:pt x="42495" y="55641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18511" y="37130"/>
                </a:moveTo>
                <a:lnTo>
                  <a:pt x="42495" y="55641"/>
                </a:lnTo>
                <a:lnTo>
                  <a:pt x="13729" y="0"/>
                </a:lnTo>
                <a:lnTo>
                  <a:pt x="0" y="61114"/>
                </a:lnTo>
                <a:lnTo>
                  <a:pt x="18511" y="37130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356399" y="696299"/>
                </a:move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30443" y="3615385"/>
            <a:ext cx="302895" cy="73025"/>
          </a:xfrm>
          <a:custGeom>
            <a:avLst/>
            <a:gdLst/>
            <a:ahLst/>
            <a:cxnLst/>
            <a:rect l="l" t="t" r="r" b="b"/>
            <a:pathLst>
              <a:path w="302895" h="73025">
                <a:moveTo>
                  <a:pt x="37124" y="72531"/>
                </a:moveTo>
                <a:lnTo>
                  <a:pt x="22674" y="69681"/>
                </a:lnTo>
                <a:lnTo>
                  <a:pt x="10873" y="61909"/>
                </a:lnTo>
                <a:lnTo>
                  <a:pt x="2917" y="50381"/>
                </a:lnTo>
                <a:lnTo>
                  <a:pt x="0" y="36265"/>
                </a:lnTo>
                <a:lnTo>
                  <a:pt x="2917" y="22149"/>
                </a:lnTo>
                <a:lnTo>
                  <a:pt x="10873" y="10621"/>
                </a:lnTo>
                <a:lnTo>
                  <a:pt x="22674" y="2849"/>
                </a:lnTo>
                <a:lnTo>
                  <a:pt x="37124" y="0"/>
                </a:lnTo>
                <a:lnTo>
                  <a:pt x="51575" y="2849"/>
                </a:lnTo>
                <a:lnTo>
                  <a:pt x="63376" y="10621"/>
                </a:lnTo>
                <a:lnTo>
                  <a:pt x="71332" y="22149"/>
                </a:lnTo>
                <a:lnTo>
                  <a:pt x="74249" y="36265"/>
                </a:lnTo>
                <a:lnTo>
                  <a:pt x="71332" y="50381"/>
                </a:lnTo>
                <a:lnTo>
                  <a:pt x="63376" y="61909"/>
                </a:lnTo>
                <a:lnTo>
                  <a:pt x="51575" y="69681"/>
                </a:lnTo>
                <a:lnTo>
                  <a:pt x="37124" y="72531"/>
                </a:lnTo>
                <a:close/>
              </a:path>
              <a:path w="302895" h="73025">
                <a:moveTo>
                  <a:pt x="265484" y="72531"/>
                </a:moveTo>
                <a:lnTo>
                  <a:pt x="251033" y="69681"/>
                </a:lnTo>
                <a:lnTo>
                  <a:pt x="239233" y="61909"/>
                </a:lnTo>
                <a:lnTo>
                  <a:pt x="231276" y="50381"/>
                </a:lnTo>
                <a:lnTo>
                  <a:pt x="228359" y="36265"/>
                </a:lnTo>
                <a:lnTo>
                  <a:pt x="231276" y="22149"/>
                </a:lnTo>
                <a:lnTo>
                  <a:pt x="239233" y="10621"/>
                </a:lnTo>
                <a:lnTo>
                  <a:pt x="251033" y="2849"/>
                </a:lnTo>
                <a:lnTo>
                  <a:pt x="265484" y="0"/>
                </a:lnTo>
                <a:lnTo>
                  <a:pt x="279935" y="2849"/>
                </a:lnTo>
                <a:lnTo>
                  <a:pt x="291735" y="10621"/>
                </a:lnTo>
                <a:lnTo>
                  <a:pt x="299691" y="22149"/>
                </a:lnTo>
                <a:lnTo>
                  <a:pt x="302609" y="36265"/>
                </a:lnTo>
                <a:lnTo>
                  <a:pt x="299691" y="50381"/>
                </a:lnTo>
                <a:lnTo>
                  <a:pt x="291735" y="61909"/>
                </a:lnTo>
                <a:lnTo>
                  <a:pt x="279935" y="69681"/>
                </a:lnTo>
                <a:lnTo>
                  <a:pt x="265484" y="72531"/>
                </a:lnTo>
                <a:close/>
              </a:path>
            </a:pathLst>
          </a:custGeom>
          <a:solidFill>
            <a:srgbClr val="346AC3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2568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5404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88577" y="3907604"/>
            <a:ext cx="386080" cy="64135"/>
          </a:xfrm>
          <a:custGeom>
            <a:avLst/>
            <a:gdLst/>
            <a:ahLst/>
            <a:cxnLst/>
            <a:rect l="l" t="t" r="r" b="b"/>
            <a:pathLst>
              <a:path w="386079" h="64135">
                <a:moveTo>
                  <a:pt x="0" y="0"/>
                </a:moveTo>
                <a:lnTo>
                  <a:pt x="42921" y="25599"/>
                </a:lnTo>
                <a:lnTo>
                  <a:pt x="85831" y="44798"/>
                </a:lnTo>
                <a:lnTo>
                  <a:pt x="128730" y="57597"/>
                </a:lnTo>
                <a:lnTo>
                  <a:pt x="171618" y="63997"/>
                </a:lnTo>
                <a:lnTo>
                  <a:pt x="214494" y="63997"/>
                </a:lnTo>
                <a:lnTo>
                  <a:pt x="257360" y="57597"/>
                </a:lnTo>
                <a:lnTo>
                  <a:pt x="300215" y="44798"/>
                </a:lnTo>
                <a:lnTo>
                  <a:pt x="343058" y="25599"/>
                </a:lnTo>
                <a:lnTo>
                  <a:pt x="385891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0" y="348149"/>
                </a:move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6348" y="3755774"/>
            <a:ext cx="819150" cy="0"/>
          </a:xfrm>
          <a:custGeom>
            <a:avLst/>
            <a:gdLst/>
            <a:ahLst/>
            <a:cxnLst/>
            <a:rect l="l" t="t" r="r" b="b"/>
            <a:pathLst>
              <a:path w="819150">
                <a:moveTo>
                  <a:pt x="8189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10372" y="3714783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6924" y="1474387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7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7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07311" y="1570324"/>
            <a:ext cx="9442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Monitoring</a:t>
            </a:r>
            <a:r>
              <a:rPr sz="10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21412" y="2305724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88195" y="2319445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40249" y="3025625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675454" y="31251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79989" y="2413324"/>
            <a:ext cx="395605" cy="800735"/>
          </a:xfrm>
          <a:custGeom>
            <a:avLst/>
            <a:gdLst/>
            <a:ahLst/>
            <a:cxnLst/>
            <a:rect l="l" t="t" r="r" b="b"/>
            <a:pathLst>
              <a:path w="395604" h="800735">
                <a:moveTo>
                  <a:pt x="395200" y="800377"/>
                </a:moveTo>
                <a:lnTo>
                  <a:pt x="391644" y="799777"/>
                </a:lnTo>
                <a:lnTo>
                  <a:pt x="389914" y="799473"/>
                </a:lnTo>
                <a:lnTo>
                  <a:pt x="388187" y="799159"/>
                </a:lnTo>
                <a:lnTo>
                  <a:pt x="386463" y="798833"/>
                </a:lnTo>
                <a:lnTo>
                  <a:pt x="383013" y="798182"/>
                </a:lnTo>
                <a:lnTo>
                  <a:pt x="335588" y="785881"/>
                </a:lnTo>
                <a:lnTo>
                  <a:pt x="296314" y="771175"/>
                </a:lnTo>
                <a:lnTo>
                  <a:pt x="258538" y="752929"/>
                </a:lnTo>
                <a:lnTo>
                  <a:pt x="222476" y="731436"/>
                </a:lnTo>
                <a:lnTo>
                  <a:pt x="188341" y="706993"/>
                </a:lnTo>
                <a:lnTo>
                  <a:pt x="156350" y="679893"/>
                </a:lnTo>
                <a:lnTo>
                  <a:pt x="117398" y="640140"/>
                </a:lnTo>
                <a:lnTo>
                  <a:pt x="83145" y="596888"/>
                </a:lnTo>
                <a:lnTo>
                  <a:pt x="54100" y="550839"/>
                </a:lnTo>
                <a:lnTo>
                  <a:pt x="30772" y="502692"/>
                </a:lnTo>
                <a:lnTo>
                  <a:pt x="13668" y="453145"/>
                </a:lnTo>
                <a:lnTo>
                  <a:pt x="3297" y="402899"/>
                </a:lnTo>
                <a:lnTo>
                  <a:pt x="0" y="348110"/>
                </a:lnTo>
                <a:lnTo>
                  <a:pt x="4414" y="294228"/>
                </a:lnTo>
                <a:lnTo>
                  <a:pt x="15633" y="242163"/>
                </a:lnTo>
                <a:lnTo>
                  <a:pt x="32751" y="192822"/>
                </a:lnTo>
                <a:lnTo>
                  <a:pt x="54860" y="147114"/>
                </a:lnTo>
                <a:lnTo>
                  <a:pt x="81054" y="105946"/>
                </a:lnTo>
                <a:lnTo>
                  <a:pt x="110426" y="70227"/>
                </a:lnTo>
                <a:lnTo>
                  <a:pt x="142069" y="40865"/>
                </a:lnTo>
                <a:lnTo>
                  <a:pt x="175077" y="18767"/>
                </a:lnTo>
                <a:lnTo>
                  <a:pt x="208543" y="4843"/>
                </a:lnTo>
                <a:lnTo>
                  <a:pt x="24156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0" y="42698"/>
                </a:moveTo>
                <a:lnTo>
                  <a:pt x="23128" y="23128"/>
                </a:lnTo>
                <a:lnTo>
                  <a:pt x="3558" y="0"/>
                </a:lnTo>
                <a:lnTo>
                  <a:pt x="60435" y="26238"/>
                </a:lnTo>
                <a:lnTo>
                  <a:pt x="0" y="42698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23128" y="23128"/>
                </a:moveTo>
                <a:lnTo>
                  <a:pt x="0" y="42698"/>
                </a:lnTo>
                <a:lnTo>
                  <a:pt x="60435" y="26238"/>
                </a:lnTo>
                <a:lnTo>
                  <a:pt x="3558" y="0"/>
                </a:lnTo>
                <a:lnTo>
                  <a:pt x="23128" y="23128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7149" y="2422733"/>
            <a:ext cx="659130" cy="603250"/>
          </a:xfrm>
          <a:custGeom>
            <a:avLst/>
            <a:gdLst/>
            <a:ahLst/>
            <a:cxnLst/>
            <a:rect l="l" t="t" r="r" b="b"/>
            <a:pathLst>
              <a:path w="659129" h="603250">
                <a:moveTo>
                  <a:pt x="0" y="602891"/>
                </a:moveTo>
                <a:lnTo>
                  <a:pt x="5972" y="562920"/>
                </a:lnTo>
                <a:lnTo>
                  <a:pt x="22936" y="526833"/>
                </a:lnTo>
                <a:lnTo>
                  <a:pt x="49460" y="494246"/>
                </a:lnTo>
                <a:lnTo>
                  <a:pt x="84115" y="464773"/>
                </a:lnTo>
                <a:lnTo>
                  <a:pt x="125471" y="438028"/>
                </a:lnTo>
                <a:lnTo>
                  <a:pt x="172097" y="413628"/>
                </a:lnTo>
                <a:lnTo>
                  <a:pt x="222563" y="391187"/>
                </a:lnTo>
                <a:lnTo>
                  <a:pt x="275439" y="370320"/>
                </a:lnTo>
                <a:lnTo>
                  <a:pt x="329294" y="350642"/>
                </a:lnTo>
                <a:lnTo>
                  <a:pt x="389342" y="329459"/>
                </a:lnTo>
                <a:lnTo>
                  <a:pt x="447210" y="308829"/>
                </a:lnTo>
                <a:lnTo>
                  <a:pt x="501291" y="288287"/>
                </a:lnTo>
                <a:lnTo>
                  <a:pt x="549977" y="267367"/>
                </a:lnTo>
                <a:lnTo>
                  <a:pt x="591657" y="245605"/>
                </a:lnTo>
                <a:lnTo>
                  <a:pt x="624725" y="222536"/>
                </a:lnTo>
                <a:lnTo>
                  <a:pt x="658588" y="170616"/>
                </a:lnTo>
                <a:lnTo>
                  <a:pt x="656737" y="141175"/>
                </a:lnTo>
                <a:lnTo>
                  <a:pt x="620012" y="80431"/>
                </a:lnTo>
                <a:lnTo>
                  <a:pt x="588781" y="52252"/>
                </a:lnTo>
                <a:lnTo>
                  <a:pt x="551403" y="27618"/>
                </a:lnTo>
                <a:lnTo>
                  <a:pt x="509698" y="8088"/>
                </a:lnTo>
                <a:lnTo>
                  <a:pt x="487792" y="726"/>
                </a:lnTo>
                <a:lnTo>
                  <a:pt x="485204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55158" y="42399"/>
                </a:moveTo>
                <a:lnTo>
                  <a:pt x="0" y="12717"/>
                </a:lnTo>
                <a:lnTo>
                  <a:pt x="61332" y="0"/>
                </a:lnTo>
                <a:lnTo>
                  <a:pt x="37046" y="18112"/>
                </a:lnTo>
                <a:lnTo>
                  <a:pt x="55158" y="42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37046" y="18112"/>
                </a:moveTo>
                <a:lnTo>
                  <a:pt x="61332" y="0"/>
                </a:lnTo>
                <a:lnTo>
                  <a:pt x="0" y="12717"/>
                </a:lnTo>
                <a:lnTo>
                  <a:pt x="55158" y="42399"/>
                </a:lnTo>
                <a:lnTo>
                  <a:pt x="37046" y="1811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0866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43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146" y="1219486"/>
            <a:ext cx="475361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27241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Google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has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had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4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generations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internal 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systems,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called</a:t>
            </a:r>
            <a:r>
              <a:rPr sz="1600" b="1" spc="-21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Stubby</a:t>
            </a:r>
            <a:endParaRPr sz="1600">
              <a:latin typeface="Lucida Sans"/>
              <a:cs typeface="Lucida Sans"/>
            </a:endParaRPr>
          </a:p>
          <a:p>
            <a:pPr marL="833755" marR="155575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All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applications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systems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built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10</a:t>
            </a:r>
            <a:r>
              <a:rPr sz="1575" spc="-120" baseline="31746" dirty="0">
                <a:solidFill>
                  <a:srgbClr val="757879"/>
                </a:solidFill>
                <a:latin typeface="Lucida Sans"/>
                <a:cs typeface="Lucida Sans"/>
              </a:rPr>
              <a:t>10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second,</a:t>
            </a:r>
            <a:r>
              <a:rPr sz="1600" spc="-1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fleetwide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APIs for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33755" marR="17780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suitable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r>
              <a:rPr sz="160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community!  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(Tight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coupling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with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internal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tools)</a:t>
            </a:r>
            <a:endParaRPr sz="1600">
              <a:latin typeface="Lucida Sans"/>
              <a:cs typeface="Lucida Sans"/>
            </a:endParaRPr>
          </a:p>
          <a:p>
            <a:pPr marL="376555" marR="403225" indent="-351790">
              <a:lnSpc>
                <a:spcPct val="113300"/>
              </a:lnSpc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Apply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performance, and</a:t>
            </a:r>
            <a:r>
              <a:rPr sz="1600" b="1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API  </a:t>
            </a: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lessons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external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400" y="588650"/>
            <a:ext cx="3799224" cy="398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7550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28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Summary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8054340" cy="3340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Multi-language,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multi-platform</a:t>
            </a:r>
            <a:r>
              <a:rPr sz="1600" b="1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framework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stack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wrapped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C#,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Node,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ObjC,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Ruby,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45" dirty="0">
                <a:solidFill>
                  <a:srgbClr val="757879"/>
                </a:solidFill>
                <a:latin typeface="Lucida Sans"/>
                <a:cs typeface="Lucida Sans"/>
              </a:rPr>
              <a:t>PHP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Platforms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supported: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Linux,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Android,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iOS,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MacOS,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Windows</a:t>
            </a:r>
            <a:endParaRPr sz="1600">
              <a:latin typeface="Lucida Sans"/>
              <a:cs typeface="Lucida Sans"/>
            </a:endParaRPr>
          </a:p>
          <a:p>
            <a:pPr marL="821055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This</a:t>
            </a:r>
            <a:r>
              <a:rPr sz="1600" i="1" spc="-3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i="1" spc="85" dirty="0">
                <a:solidFill>
                  <a:srgbClr val="757879"/>
                </a:solidFill>
                <a:latin typeface="Gill Sans MT"/>
                <a:cs typeface="Gill Sans MT"/>
              </a:rPr>
              <a:t>talk: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focus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C++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(designed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performance)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Transport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b="1" spc="-120" dirty="0">
                <a:solidFill>
                  <a:srgbClr val="757879"/>
                </a:solidFill>
                <a:latin typeface="Lucida Sans"/>
                <a:cs typeface="Lucida Sans"/>
              </a:rPr>
              <a:t>HTTP/2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+</a:t>
            </a:r>
            <a:r>
              <a:rPr sz="1600" b="1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5" dirty="0">
                <a:solidFill>
                  <a:srgbClr val="757879"/>
                </a:solidFill>
                <a:latin typeface="Lucida Sans"/>
                <a:cs typeface="Lucida Sans"/>
              </a:rPr>
              <a:t>TLS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Leverage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existing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protocols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infrastructure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Efficient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TCP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-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shared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concurrent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framed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streams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secure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40" dirty="0">
                <a:solidFill>
                  <a:srgbClr val="757879"/>
                </a:solidFill>
                <a:latin typeface="Lucida Sans"/>
                <a:cs typeface="Lucida Sans"/>
              </a:rPr>
              <a:t>C/C++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b="1" spc="-65" dirty="0">
                <a:solidFill>
                  <a:srgbClr val="757879"/>
                </a:solidFill>
                <a:latin typeface="Lucida Sans"/>
                <a:cs typeface="Lucida Sans"/>
              </a:rPr>
              <a:t> goals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High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throughput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low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latency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Minimal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external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dependencies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8778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5311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80" dirty="0">
                <a:solidFill>
                  <a:srgbClr val="FFFFFF"/>
                </a:solidFill>
                <a:latin typeface="Lucida Sans"/>
                <a:cs typeface="Lucida Sans"/>
              </a:rPr>
              <a:t>Using </a:t>
            </a:r>
            <a:r>
              <a:rPr sz="3200" b="0" spc="-165" dirty="0">
                <a:solidFill>
                  <a:srgbClr val="FFFFFF"/>
                </a:solidFill>
                <a:latin typeface="Lucida Sans"/>
                <a:cs typeface="Lucida Sans"/>
              </a:rPr>
              <a:t>HTTP/2 </a:t>
            </a:r>
            <a:r>
              <a:rPr sz="3200" b="0" spc="-50" dirty="0">
                <a:solidFill>
                  <a:srgbClr val="FFFFFF"/>
                </a:solidFill>
                <a:latin typeface="Lucida Sans"/>
                <a:cs typeface="Lucida Sans"/>
              </a:rPr>
              <a:t>as </a:t>
            </a:r>
            <a:r>
              <a:rPr sz="3200" b="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3200" b="0" spc="-5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b="0" spc="-45" dirty="0">
                <a:solidFill>
                  <a:srgbClr val="FFFFFF"/>
                </a:solidFill>
                <a:latin typeface="Lucida Sans"/>
                <a:cs typeface="Lucida Sans"/>
              </a:rPr>
              <a:t>transport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1257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5516" y="4053331"/>
            <a:ext cx="53657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0700" marR="5080" indent="-508634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Open source on Github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C, C++, Java, Node.js,  Python, Ruby, Go, C#, PHP,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Objective-C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650" y="68650"/>
            <a:ext cx="2662974" cy="52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9150" y="171287"/>
            <a:ext cx="933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gRPC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125" y="627275"/>
            <a:ext cx="2662974" cy="502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9150" y="704687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gRPC</a:t>
            </a:r>
            <a:r>
              <a:rPr sz="1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7025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10" dirty="0">
                <a:solidFill>
                  <a:srgbClr val="757879"/>
                </a:solidFill>
                <a:latin typeface="Lucida Sans"/>
                <a:cs typeface="Lucida Sans"/>
              </a:rPr>
              <a:t>an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8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5" dirty="0">
                <a:solidFill>
                  <a:srgbClr val="757879"/>
                </a:solidFill>
                <a:latin typeface="Lucida Sans"/>
                <a:cs typeface="Lucida Sans"/>
              </a:rPr>
              <a:t>transport: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40" dirty="0">
                <a:solidFill>
                  <a:srgbClr val="757879"/>
                </a:solidFill>
                <a:latin typeface="Lucida Sans"/>
                <a:cs typeface="Lucida Sans"/>
              </a:rPr>
              <a:t>Why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2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" dirty="0">
                <a:solidFill>
                  <a:srgbClr val="757879"/>
                </a:solidFill>
                <a:latin typeface="Lucida Sans"/>
                <a:cs typeface="Lucida Sans"/>
              </a:rPr>
              <a:t>How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4503420" cy="251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4191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infrastructure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well-designed</a:t>
            </a:r>
            <a:r>
              <a:rPr sz="1600" b="1" spc="-2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endParaRPr sz="1600">
              <a:latin typeface="Lucida Sans"/>
              <a:cs typeface="Lucida Sans"/>
            </a:endParaRPr>
          </a:p>
          <a:p>
            <a:pPr marL="821055" marR="20320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Firewalls,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load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balancers,</a:t>
            </a:r>
            <a:r>
              <a:rPr sz="1600" spc="-26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encryption, 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authentication,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compression,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...</a:t>
            </a:r>
            <a:endParaRPr sz="1600">
              <a:latin typeface="Lucida Sans"/>
              <a:cs typeface="Lucida Sans"/>
            </a:endParaRPr>
          </a:p>
          <a:p>
            <a:pPr marL="363855" marR="2762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Basic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idea: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20" dirty="0">
                <a:solidFill>
                  <a:srgbClr val="757879"/>
                </a:solidFill>
                <a:latin typeface="Lucida Sans"/>
                <a:cs typeface="Lucida Sans"/>
              </a:rPr>
              <a:t>treat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references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objects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method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name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URI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parameters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content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return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value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HTTP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5299" y="1645474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709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6"/>
            <a:ext cx="5003800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Request-Response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Each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 supports</a:t>
            </a:r>
            <a:r>
              <a:rPr sz="1600" spc="-2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pipelining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parallelism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(in-order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only)</a:t>
            </a:r>
            <a:endParaRPr sz="1600">
              <a:latin typeface="Lucida Sans"/>
              <a:cs typeface="Lucida Sans"/>
            </a:endParaRPr>
          </a:p>
          <a:p>
            <a:pPr marL="821055" marR="4699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Need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connections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 avoid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in-order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stalls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multiple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requests </a:t>
            </a:r>
            <a:r>
              <a:rPr sz="1600" dirty="0">
                <a:solidFill>
                  <a:srgbClr val="757879"/>
                </a:solidFill>
                <a:latin typeface="Arial"/>
                <a:cs typeface="Arial"/>
              </a:rPr>
              <a:t>→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CPU-intensive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TLS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handshakes, higher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memory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footprint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Content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may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be</a:t>
            </a:r>
            <a:r>
              <a:rPr sz="1600" b="1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compressed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headers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text</a:t>
            </a:r>
            <a:r>
              <a:rPr sz="1600" spc="-2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format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Naturally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single-direction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2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8824" y="1656375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8288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666666"/>
                </a:solidFill>
                <a:latin typeface="Lucida Sans"/>
                <a:cs typeface="Lucida Sans"/>
              </a:rPr>
              <a:t>Using </a:t>
            </a:r>
            <a:r>
              <a:rPr b="0" spc="-10" dirty="0">
                <a:solidFill>
                  <a:srgbClr val="666666"/>
                </a:solidFill>
                <a:latin typeface="Lucida Sans"/>
                <a:cs typeface="Lucida Sans"/>
              </a:rPr>
              <a:t>an </a:t>
            </a:r>
            <a:r>
              <a:rPr b="0" spc="-160" dirty="0">
                <a:solidFill>
                  <a:srgbClr val="666666"/>
                </a:solidFill>
                <a:latin typeface="Lucida Sans"/>
                <a:cs typeface="Lucida Sans"/>
              </a:rPr>
              <a:t>HTTP/1.1 </a:t>
            </a:r>
            <a:r>
              <a:rPr b="0" spc="-40" dirty="0">
                <a:solidFill>
                  <a:srgbClr val="666666"/>
                </a:solidFill>
                <a:latin typeface="Lucida Sans"/>
                <a:cs typeface="Lucida Sans"/>
              </a:rPr>
              <a:t>transport </a:t>
            </a:r>
            <a:r>
              <a:rPr b="0" spc="-2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b="0" spc="-70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100" dirty="0">
                <a:solidFill>
                  <a:srgbClr val="666666"/>
                </a:solidFill>
                <a:latin typeface="Lucida Sans"/>
                <a:cs typeface="Lucida Sans"/>
              </a:rPr>
              <a:t>its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limitations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8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067089"/>
            <a:ext cx="3463290" cy="36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18478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One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connection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b="1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each 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b="1" dirty="0">
                <a:solidFill>
                  <a:srgbClr val="757879"/>
                </a:solidFill>
                <a:latin typeface="Arial"/>
                <a:cs typeface="Arial"/>
              </a:rPr>
              <a:t>→</a:t>
            </a:r>
            <a:r>
              <a:rPr sz="1600" b="1" spc="-114" dirty="0">
                <a:solidFill>
                  <a:srgbClr val="75787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757879"/>
                </a:solidFill>
                <a:latin typeface="Lucida Sans"/>
                <a:cs typeface="Lucida Sans"/>
              </a:rPr>
              <a:t>Stream</a:t>
            </a:r>
            <a:endParaRPr sz="1600">
              <a:latin typeface="Lucida Sans"/>
              <a:cs typeface="Lucida Sans"/>
            </a:endParaRPr>
          </a:p>
          <a:p>
            <a:pPr marL="821055" marR="319405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Streams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</a:t>
            </a:r>
            <a:r>
              <a:rPr sz="1600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multiplexed 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Compact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r>
              <a:rPr sz="1600" b="1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layer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Prioritization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Flow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control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push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Header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compression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</a:t>
            </a:r>
            <a:r>
              <a:rPr sz="1600" b="1" spc="-1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 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7447" y="1365047"/>
            <a:ext cx="4948809" cy="254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3620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5" dirty="0">
                <a:solidFill>
                  <a:srgbClr val="666666"/>
                </a:solidFill>
                <a:latin typeface="Lucida Sans"/>
                <a:cs typeface="Lucida Sans"/>
              </a:rPr>
              <a:t>HTTP/2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in </a:t>
            </a:r>
            <a:r>
              <a:rPr b="0" spc="10" dirty="0">
                <a:solidFill>
                  <a:srgbClr val="666666"/>
                </a:solidFill>
                <a:latin typeface="Lucida Sans"/>
                <a:cs typeface="Lucida Sans"/>
              </a:rPr>
              <a:t>a</a:t>
            </a:r>
            <a:r>
              <a:rPr b="0" spc="-34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60" dirty="0">
                <a:solidFill>
                  <a:srgbClr val="666666"/>
                </a:solidFill>
                <a:latin typeface="Lucida Sans"/>
                <a:cs typeface="Lucida Sans"/>
              </a:rPr>
              <a:t>Nutshell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23886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6225" y="1805375"/>
            <a:ext cx="2466049" cy="1972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0" spc="-110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9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99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90" dirty="0">
                <a:solidFill>
                  <a:srgbClr val="FFFFFF"/>
                </a:solidFill>
                <a:latin typeface="Lucida Sans"/>
                <a:cs typeface="Lucida Sans"/>
              </a:rPr>
              <a:t>gRPC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54462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9"/>
            <a:ext cx="3521710" cy="16827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 to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describe service</a:t>
            </a:r>
            <a:r>
              <a:rPr sz="1600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endParaRPr sz="1600">
              <a:latin typeface="Lucida Sans"/>
              <a:cs typeface="Lucida Sans"/>
            </a:endParaRPr>
          </a:p>
          <a:p>
            <a:pPr marL="363855" marR="3365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Automatically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generates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client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stubs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abstract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classes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10+</a:t>
            </a:r>
            <a:r>
              <a:rPr sz="1600" spc="-1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Takes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advantage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feature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set</a:t>
            </a:r>
            <a:r>
              <a:rPr sz="1600" spc="-3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 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56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2400" b="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2400" b="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nutshell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75550" y="1905000"/>
            <a:ext cx="3809999" cy="133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98823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65" dirty="0"/>
              <a:t>Google’s </a:t>
            </a:r>
            <a:r>
              <a:rPr spc="-45" dirty="0"/>
              <a:t>Lingua </a:t>
            </a:r>
            <a:r>
              <a:rPr spc="-20" dirty="0"/>
              <a:t>Franca </a:t>
            </a:r>
            <a:r>
              <a:rPr spc="-30" dirty="0"/>
              <a:t>for  </a:t>
            </a:r>
            <a:r>
              <a:rPr spc="-60" dirty="0"/>
              <a:t>serializing </a:t>
            </a:r>
            <a:r>
              <a:rPr spc="-30" dirty="0"/>
              <a:t>data: RPCs </a:t>
            </a:r>
            <a:r>
              <a:rPr spc="-15" dirty="0"/>
              <a:t>and</a:t>
            </a:r>
            <a:r>
              <a:rPr spc="-275" dirty="0"/>
              <a:t> </a:t>
            </a:r>
            <a:r>
              <a:rPr spc="-40" dirty="0"/>
              <a:t>storage</a:t>
            </a: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5" dirty="0"/>
              <a:t>Binary </a:t>
            </a:r>
            <a:r>
              <a:rPr spc="-20" dirty="0"/>
              <a:t>data</a:t>
            </a:r>
            <a:r>
              <a:rPr spc="-185" dirty="0"/>
              <a:t> </a:t>
            </a:r>
            <a:r>
              <a:rPr spc="-25" dirty="0"/>
              <a:t>representation</a:t>
            </a:r>
          </a:p>
          <a:p>
            <a:pPr marL="363855" marR="984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25" dirty="0"/>
              <a:t>Structures can </a:t>
            </a:r>
            <a:r>
              <a:rPr spc="-15" dirty="0"/>
              <a:t>be </a:t>
            </a:r>
            <a:r>
              <a:rPr spc="-35" dirty="0"/>
              <a:t>extended </a:t>
            </a:r>
            <a:r>
              <a:rPr spc="-20" dirty="0"/>
              <a:t>and  </a:t>
            </a:r>
            <a:r>
              <a:rPr spc="-25" dirty="0"/>
              <a:t>maintain </a:t>
            </a:r>
            <a:r>
              <a:rPr spc="-30" dirty="0"/>
              <a:t>backward</a:t>
            </a:r>
            <a:r>
              <a:rPr spc="-235" dirty="0"/>
              <a:t> </a:t>
            </a:r>
            <a:r>
              <a:rPr spc="-40" dirty="0"/>
              <a:t>compatibility</a:t>
            </a:r>
          </a:p>
          <a:p>
            <a:pPr marL="363855" marR="70167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Code </a:t>
            </a:r>
            <a:r>
              <a:rPr spc="-30" dirty="0"/>
              <a:t>generators </a:t>
            </a:r>
            <a:r>
              <a:rPr spc="-25" dirty="0"/>
              <a:t>for</a:t>
            </a:r>
            <a:r>
              <a:rPr spc="-265" dirty="0"/>
              <a:t> </a:t>
            </a:r>
            <a:r>
              <a:rPr spc="-15" dirty="0"/>
              <a:t>many  </a:t>
            </a:r>
            <a:r>
              <a:rPr spc="-45" dirty="0"/>
              <a:t>languages</a:t>
            </a:r>
          </a:p>
          <a:p>
            <a:pPr marL="363855" indent="-351790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Strongly</a:t>
            </a:r>
            <a:r>
              <a:rPr spc="-100" dirty="0"/>
              <a:t> </a:t>
            </a:r>
            <a:r>
              <a:rPr spc="-25" dirty="0"/>
              <a:t>typed</a:t>
            </a:r>
          </a:p>
          <a:p>
            <a:pPr marL="363855" marR="224154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15" dirty="0"/>
              <a:t>Not</a:t>
            </a:r>
            <a:r>
              <a:rPr spc="-110" dirty="0"/>
              <a:t> </a:t>
            </a:r>
            <a:r>
              <a:rPr spc="-20" dirty="0"/>
              <a:t>required</a:t>
            </a:r>
            <a:r>
              <a:rPr spc="-105" dirty="0"/>
              <a:t> </a:t>
            </a:r>
            <a:r>
              <a:rPr spc="-25" dirty="0"/>
              <a:t>for</a:t>
            </a:r>
            <a:r>
              <a:rPr spc="-105" dirty="0"/>
              <a:t> </a:t>
            </a:r>
            <a:r>
              <a:rPr spc="-60" dirty="0"/>
              <a:t>gRPC,</a:t>
            </a:r>
            <a:r>
              <a:rPr spc="-105" dirty="0"/>
              <a:t> </a:t>
            </a:r>
            <a:r>
              <a:rPr spc="-30" dirty="0"/>
              <a:t>but</a:t>
            </a:r>
            <a:r>
              <a:rPr spc="-105" dirty="0"/>
              <a:t> </a:t>
            </a:r>
            <a:r>
              <a:rPr spc="-20" dirty="0"/>
              <a:t>very  handy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1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Aside: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r>
              <a:rPr sz="2400" b="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6124" y="647578"/>
            <a:ext cx="4582160" cy="414020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67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syntax =</a:t>
            </a:r>
            <a:r>
              <a:rPr sz="1400" spc="-5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spc="-160" dirty="0">
                <a:solidFill>
                  <a:srgbClr val="455A64"/>
                </a:solidFill>
                <a:latin typeface="SimSun"/>
                <a:cs typeface="SimSun"/>
              </a:rPr>
              <a:t>“proto3”;</a:t>
            </a:r>
            <a:endParaRPr sz="1400">
              <a:latin typeface="SimSun"/>
              <a:cs typeface="SimSun"/>
            </a:endParaRPr>
          </a:p>
          <a:p>
            <a:pPr marL="263525" marR="2799080" indent="-177800">
              <a:lnSpc>
                <a:spcPts val="1650"/>
              </a:lnSpc>
              <a:spcBef>
                <a:spcPts val="1250"/>
              </a:spcBef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Person {  string name = 1;  int32 id = 2;  string email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3;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441325" marR="28879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enum PhoneType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MOBILE =</a:t>
            </a:r>
            <a:r>
              <a:rPr sz="1400" spc="-4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0;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585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HOME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1;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WORK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441325" marR="24434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PhoneNumber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string number = 1;  PhoneType type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0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repeated PhoneNumber phone =</a:t>
            </a:r>
            <a:r>
              <a:rPr sz="1400" spc="-2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4;</a:t>
            </a:r>
            <a:endParaRPr sz="1400">
              <a:latin typeface="SimSun"/>
              <a:cs typeface="SimSun"/>
            </a:endParaRPr>
          </a:p>
          <a:p>
            <a:pPr marL="857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76597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68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client/server</a:t>
            </a:r>
            <a:r>
              <a:rPr sz="2400" b="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architecture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550" y="1082225"/>
            <a:ext cx="5826899" cy="373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2393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76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Getting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20" dirty="0">
                <a:solidFill>
                  <a:srgbClr val="757879"/>
                </a:solidFill>
                <a:latin typeface="Lucida Sans"/>
                <a:cs typeface="Lucida Sans"/>
              </a:rPr>
              <a:t>Started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950" y="1219486"/>
            <a:ext cx="4071620" cy="241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825">
              <a:lnSpc>
                <a:spcPct val="113300"/>
              </a:lnSpc>
              <a:spcBef>
                <a:spcPts val="100"/>
              </a:spcBef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Define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.proto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file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r>
              <a:rPr sz="160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</a:t>
            </a:r>
            <a:endParaRPr sz="16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1200"/>
              </a:spcBef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Generate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stub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buffer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compiler</a:t>
            </a:r>
            <a:endParaRPr sz="1600">
              <a:latin typeface="Lucida Sans"/>
              <a:cs typeface="Lucida Sans"/>
            </a:endParaRPr>
          </a:p>
          <a:p>
            <a:pPr marL="12700" marR="149225">
              <a:lnSpc>
                <a:spcPct val="113300"/>
              </a:lnSpc>
              <a:spcBef>
                <a:spcPts val="119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Extend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class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fill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logic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Invoke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it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stubs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3950" y="1523700"/>
            <a:ext cx="3963250" cy="2542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49351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50" y="1052425"/>
            <a:ext cx="69977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service RouteGuide</a:t>
            </a:r>
            <a:r>
              <a:rPr sz="1800" spc="-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GetFeature(Point) returns</a:t>
            </a:r>
            <a:r>
              <a:rPr sz="1800" spc="-1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(Feature);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RouteChat(stream RouteNote) returns (stream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RouteNote);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9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2400" b="0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Definition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950" y="2409926"/>
            <a:ext cx="25400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Point</a:t>
            </a:r>
            <a:r>
              <a:rPr sz="1800" spc="-2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 marR="5080">
              <a:lnSpc>
                <a:spcPct val="114599"/>
              </a:lnSpc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int32 Latitude = 1;  int32 Longitude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975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RouteNote {  Point location</a:t>
            </a:r>
            <a:r>
              <a:rPr sz="1800" spc="-7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=</a:t>
            </a:r>
            <a:r>
              <a:rPr sz="1800" spc="-3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1;  string message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6700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Feature {  string name = 1;  Point location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89995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749" y="2988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97029" y="2185485"/>
            <a:ext cx="2076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OVERVIEW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6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</a:t>
            </a: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(anonymized)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case</a:t>
            </a:r>
            <a:r>
              <a:rPr sz="2400" b="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study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795259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needs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with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clients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1: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sockets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Functional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center,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Internet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(firewalls,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etc)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Programmer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responsible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management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transfer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2: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JSON-based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two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connections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Start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two: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marR="508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2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they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might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up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load-balanced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different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back-end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servers,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backing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servers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require shared</a:t>
            </a:r>
            <a:r>
              <a:rPr sz="1600" spc="-2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state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only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at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time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3:</a:t>
            </a:r>
            <a:r>
              <a:rPr sz="1600" b="1" spc="-20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0" dirty="0">
                <a:solidFill>
                  <a:srgbClr val="757879"/>
                </a:solidFill>
                <a:latin typeface="Lucida Sans"/>
                <a:cs typeface="Lucida Sans"/>
              </a:rPr>
              <a:t>gRPC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Natural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fit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85333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10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Authentication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4025" y="1310791"/>
            <a:ext cx="7915275" cy="279463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spc="-9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endParaRPr sz="1800">
              <a:latin typeface="Lucida Sans"/>
              <a:cs typeface="Lucida Sans"/>
            </a:endParaRPr>
          </a:p>
          <a:p>
            <a:pPr marL="12700" marR="130175">
              <a:lnSpc>
                <a:spcPct val="113300"/>
              </a:lnSpc>
              <a:spcBef>
                <a:spcPts val="74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has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integration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promotes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authenticate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 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server,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encrypt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exchanged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between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client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server.</a:t>
            </a:r>
            <a:endParaRPr sz="1600">
              <a:latin typeface="Lucida Sans"/>
              <a:cs typeface="Lucida Sans"/>
            </a:endParaRPr>
          </a:p>
          <a:p>
            <a:pPr marL="12700" marR="129539">
              <a:lnSpc>
                <a:spcPct val="113300"/>
              </a:lnSpc>
            </a:pP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Optional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mechanisms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are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available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clients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provide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certificates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accomplish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mutual</a:t>
            </a:r>
            <a:r>
              <a:rPr sz="1600" spc="-10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authentication.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800" b="1" spc="-20" dirty="0">
                <a:solidFill>
                  <a:srgbClr val="666666"/>
                </a:solidFill>
                <a:latin typeface="Lucida Sans"/>
                <a:cs typeface="Lucida Sans"/>
              </a:rPr>
              <a:t>OAuth</a:t>
            </a:r>
            <a:r>
              <a:rPr sz="1800" b="1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800" b="1" spc="-65" dirty="0">
                <a:solidFill>
                  <a:srgbClr val="666666"/>
                </a:solidFill>
                <a:latin typeface="Lucida Sans"/>
                <a:cs typeface="Lucida Sans"/>
              </a:rPr>
              <a:t>2.0</a:t>
            </a:r>
            <a:endParaRPr sz="18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795"/>
              </a:spcBef>
            </a:pPr>
            <a:r>
              <a:rPr sz="1600" spc="-45" dirty="0">
                <a:solidFill>
                  <a:srgbClr val="6F7E81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provides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generic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mechanism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metadata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requests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responses. 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be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used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OAuth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2.0 </a:t>
            </a:r>
            <a:r>
              <a:rPr sz="1600" spc="-60" dirty="0">
                <a:solidFill>
                  <a:srgbClr val="6F7E81"/>
                </a:solidFill>
                <a:latin typeface="Lucida Sans"/>
                <a:cs typeface="Lucida Sans"/>
              </a:rPr>
              <a:t>Access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F7E81"/>
                </a:solidFill>
                <a:latin typeface="Lucida Sans"/>
                <a:cs typeface="Lucida Sans"/>
              </a:rPr>
              <a:t>Tokens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RPCs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being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6F7E81"/>
                </a:solidFill>
                <a:latin typeface="Lucida Sans"/>
                <a:cs typeface="Lucida Sans"/>
              </a:rPr>
              <a:t>made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F7E81"/>
                </a:solidFill>
                <a:latin typeface="Lucida Sans"/>
                <a:cs typeface="Lucida Sans"/>
              </a:rPr>
              <a:t>at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client.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6491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399" y="2224019"/>
            <a:ext cx="1670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5" dirty="0">
                <a:solidFill>
                  <a:srgbClr val="FFFFFF"/>
                </a:solidFill>
                <a:latin typeface="Lucida Sans"/>
                <a:cs typeface="Lucida Sans"/>
              </a:rPr>
              <a:t>Wrap-up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26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824" y="285774"/>
            <a:ext cx="7668895" cy="579120"/>
          </a:xfrm>
          <a:prstGeom prst="rect">
            <a:avLst/>
          </a:prstGeom>
          <a:solidFill>
            <a:srgbClr val="4A86E7"/>
          </a:solidFill>
        </p:spPr>
        <p:txBody>
          <a:bodyPr vert="horz" wrap="square" lIns="0" tIns="7048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555"/>
              </a:spcBef>
            </a:pPr>
            <a:r>
              <a:rPr sz="2700" spc="-75" dirty="0"/>
              <a:t>gRPC </a:t>
            </a:r>
            <a:r>
              <a:rPr sz="2700" spc="-100" dirty="0"/>
              <a:t>is</a:t>
            </a:r>
            <a:r>
              <a:rPr sz="2700" spc="-250" dirty="0"/>
              <a:t> </a:t>
            </a:r>
            <a:r>
              <a:rPr sz="2700" spc="-145" dirty="0"/>
              <a:t>...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456449" y="1339563"/>
            <a:ext cx="7821295" cy="292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Open Source </a:t>
            </a:r>
            <a:r>
              <a:rPr sz="1400" spc="-5" dirty="0">
                <a:latin typeface="Arial"/>
                <a:cs typeface="Arial"/>
              </a:rPr>
              <a:t>RPC framework that </a:t>
            </a:r>
            <a:r>
              <a:rPr sz="1400" dirty="0">
                <a:latin typeface="Arial"/>
                <a:cs typeface="Arial"/>
              </a:rPr>
              <a:t>makes </a:t>
            </a:r>
            <a:r>
              <a:rPr sz="1400" spc="-5" dirty="0">
                <a:latin typeface="Arial"/>
                <a:cs typeface="Arial"/>
              </a:rPr>
              <a:t>it </a:t>
            </a:r>
            <a:r>
              <a:rPr sz="1400" b="1" i="1" spc="-5" dirty="0">
                <a:latin typeface="Arial"/>
                <a:cs typeface="Arial"/>
              </a:rPr>
              <a:t>easy </a:t>
            </a:r>
            <a:r>
              <a:rPr sz="1400" spc="-5" dirty="0">
                <a:latin typeface="Arial"/>
                <a:cs typeface="Arial"/>
              </a:rPr>
              <a:t>to build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heterogenous distributed</a:t>
            </a:r>
            <a:r>
              <a:rPr sz="1400" dirty="0">
                <a:latin typeface="Arial"/>
                <a:cs typeface="Arial"/>
              </a:rPr>
              <a:t> system.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Free as in beer! </a:t>
            </a:r>
            <a:r>
              <a:rPr sz="1800" dirty="0">
                <a:latin typeface="Arial"/>
                <a:cs typeface="Arial"/>
              </a:rPr>
              <a:t>(and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licensing)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Based on HTTP/2 today </a:t>
            </a:r>
            <a:r>
              <a:rPr sz="1800" dirty="0">
                <a:latin typeface="Arial"/>
                <a:cs typeface="Arial"/>
              </a:rPr>
              <a:t>(multiplexed, </a:t>
            </a:r>
            <a:r>
              <a:rPr sz="1800" spc="-5" dirty="0">
                <a:latin typeface="Arial"/>
                <a:cs typeface="Arial"/>
              </a:rPr>
              <a:t>works with 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Internet)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Payload agnostic </a:t>
            </a:r>
            <a:r>
              <a:rPr sz="1800" dirty="0">
                <a:latin typeface="Arial"/>
                <a:cs typeface="Arial"/>
              </a:rPr>
              <a:t>(we’ve </a:t>
            </a:r>
            <a:r>
              <a:rPr sz="1800" spc="-5" dirty="0">
                <a:latin typeface="Arial"/>
                <a:cs typeface="Arial"/>
              </a:rPr>
              <a:t>implemented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proto)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Streaming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Flow-Controlled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Designed for harsh environments </a:t>
            </a:r>
            <a:r>
              <a:rPr sz="1800" dirty="0">
                <a:latin typeface="Arial"/>
                <a:cs typeface="Arial"/>
              </a:rPr>
              <a:t>(timeout, </a:t>
            </a:r>
            <a:r>
              <a:rPr sz="1800" spc="-5" dirty="0">
                <a:latin typeface="Arial"/>
                <a:cs typeface="Arial"/>
              </a:rPr>
              <a:t>lameducking, load-balancing,  </a:t>
            </a:r>
            <a:r>
              <a:rPr sz="1800" dirty="0">
                <a:latin typeface="Arial"/>
                <a:cs typeface="Arial"/>
              </a:rPr>
              <a:t>cancellation,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Support in 10 languages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first </a:t>
            </a:r>
            <a:r>
              <a:rPr sz="1800" dirty="0">
                <a:latin typeface="Arial"/>
                <a:cs typeface="Arial"/>
              </a:rPr>
              <a:t>class mobile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469900" marR="36449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Layered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Pluggable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Bring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monitoring, </a:t>
            </a:r>
            <a:r>
              <a:rPr sz="1800" spc="-5" dirty="0">
                <a:latin typeface="Arial"/>
                <a:cs typeface="Arial"/>
              </a:rPr>
              <a:t>auth, naming, load  balancing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75" y="1119034"/>
            <a:ext cx="643191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Core features and protocol are fully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Rolled out for public Google APIs and widely used</a:t>
            </a:r>
            <a:r>
              <a:rPr sz="1800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internally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Lots of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adoption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Approaching 1.0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(GA) release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 all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Stable APIs 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key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Benefit of layering on top of HTTP/2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standard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Interoperability with 3rd party proxies, tools,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WHATWG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Fetch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3662045" cy="598805"/>
          </a:xfrm>
          <a:custGeom>
            <a:avLst/>
            <a:gdLst/>
            <a:ahLst/>
            <a:cxnLst/>
            <a:rect l="l" t="t" r="r" b="b"/>
            <a:pathLst>
              <a:path w="3662045" h="598805">
                <a:moveTo>
                  <a:pt x="0" y="0"/>
                </a:moveTo>
                <a:lnTo>
                  <a:pt x="3661799" y="0"/>
                </a:lnTo>
                <a:lnTo>
                  <a:pt x="36617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2224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/>
              <a:t>Project</a:t>
            </a:r>
            <a:r>
              <a:rPr sz="2700" spc="-220" dirty="0"/>
              <a:t> </a:t>
            </a:r>
            <a:r>
              <a:rPr sz="2700" spc="-40" dirty="0"/>
              <a:t>Status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950" y="544708"/>
            <a:ext cx="278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757879"/>
                </a:solidFill>
                <a:latin typeface="Lucida Sans"/>
                <a:cs typeface="Lucida Sans"/>
              </a:rPr>
              <a:t>Multiple</a:t>
            </a:r>
            <a:r>
              <a:rPr sz="240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7637" y="2428700"/>
            <a:ext cx="1168824" cy="116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800" y="3747696"/>
            <a:ext cx="2995800" cy="810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8150" y="1353919"/>
            <a:ext cx="1045099" cy="1917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2800" y="1566875"/>
            <a:ext cx="3946199" cy="1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300" y="1156762"/>
            <a:ext cx="3071503" cy="909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6550" y="3125148"/>
            <a:ext cx="2470274" cy="1308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60675" y="369599"/>
            <a:ext cx="2535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rgbClr val="D84437"/>
                </a:solidFill>
                <a:latin typeface="Consolas"/>
                <a:cs typeface="Consolas"/>
              </a:rPr>
              <a:t>C/C++</a:t>
            </a:r>
            <a:endParaRPr sz="72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50" y="3747699"/>
            <a:ext cx="1419350" cy="972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6225" y="1805375"/>
            <a:ext cx="2466050" cy="197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757879"/>
                </a:solidFill>
              </a:rPr>
              <a:t>HTTP/1.1</a:t>
            </a:r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5925" y="1122774"/>
            <a:ext cx="2889250" cy="2897505"/>
          </a:xfrm>
          <a:prstGeom prst="rect">
            <a:avLst/>
          </a:prstGeom>
          <a:solidFill>
            <a:srgbClr val="EBFAF7"/>
          </a:solidFill>
        </p:spPr>
        <p:txBody>
          <a:bodyPr vert="horz" wrap="square" lIns="0" tIns="11430" rIns="0" bIns="0" rtlCol="0">
            <a:spAutoFit/>
          </a:bodyPr>
          <a:lstStyle/>
          <a:p>
            <a:pPr marL="231775" marR="889000" indent="-146685">
              <a:lnSpc>
                <a:spcPct val="142900"/>
              </a:lnSpc>
              <a:spcBef>
                <a:spcPts val="9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topic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31775" marR="1255395" indent="-146685">
              <a:lnSpc>
                <a:spcPct val="142900"/>
              </a:lnSpc>
              <a:spcBef>
                <a:spcPts val="65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Event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details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7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050" spc="-5" dirty="0">
                <a:latin typeface="Consolas"/>
                <a:cs typeface="Consolas"/>
              </a:rPr>
              <a:t>service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Topics</a:t>
            </a:r>
            <a:r>
              <a:rPr sz="1050" spc="5" dirty="0">
                <a:solidFill>
                  <a:srgbClr val="66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85090" marR="375920" indent="146050">
              <a:lnSpc>
                <a:spcPct val="142900"/>
              </a:lnSpc>
            </a:pPr>
            <a:r>
              <a:rPr sz="1050" spc="-5" dirty="0">
                <a:latin typeface="Consolas"/>
                <a:cs typeface="Consolas"/>
              </a:rPr>
              <a:t>rpc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)  </a:t>
            </a:r>
            <a:r>
              <a:rPr sz="1050" spc="-5" dirty="0">
                <a:latin typeface="Consolas"/>
                <a:cs typeface="Consolas"/>
              </a:rPr>
              <a:t>returns 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(stream Event);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372" y="1136397"/>
            <a:ext cx="4612005" cy="271335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2225" marR="5080" indent="-9525">
              <a:lnSpc>
                <a:spcPct val="113300"/>
              </a:lnSpc>
              <a:spcBef>
                <a:spcPts val="335"/>
              </a:spcBef>
            </a:pPr>
            <a:r>
              <a:rPr sz="2300" spc="-40" dirty="0">
                <a:solidFill>
                  <a:srgbClr val="4D4D4D"/>
                </a:solidFill>
                <a:latin typeface="Lucida Sans"/>
                <a:cs typeface="Lucida Sans"/>
              </a:rPr>
              <a:t>IDL </a:t>
            </a:r>
            <a:r>
              <a:rPr sz="2300" spc="-35" dirty="0">
                <a:solidFill>
                  <a:srgbClr val="4D4D4D"/>
                </a:solidFill>
                <a:latin typeface="Lucida Sans"/>
                <a:cs typeface="Lucida Sans"/>
              </a:rPr>
              <a:t>(Interface </a:t>
            </a:r>
            <a:r>
              <a:rPr sz="2300" spc="-50" dirty="0">
                <a:solidFill>
                  <a:srgbClr val="4D4D4D"/>
                </a:solidFill>
                <a:latin typeface="Lucida Sans"/>
                <a:cs typeface="Lucida Sans"/>
              </a:rPr>
              <a:t>definition</a:t>
            </a:r>
            <a:r>
              <a:rPr sz="2300" spc="-36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65" dirty="0">
                <a:solidFill>
                  <a:srgbClr val="4D4D4D"/>
                </a:solidFill>
                <a:latin typeface="Lucida Sans"/>
                <a:cs typeface="Lucida Sans"/>
              </a:rPr>
              <a:t>language) 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Describe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once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generate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interfaces 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any</a:t>
            </a:r>
            <a:r>
              <a:rPr sz="1900" spc="-2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60" dirty="0">
                <a:solidFill>
                  <a:srgbClr val="757879"/>
                </a:solidFill>
                <a:latin typeface="Lucida Sans"/>
                <a:cs typeface="Lucida Sans"/>
              </a:rPr>
              <a:t>language.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300" spc="-20" dirty="0">
                <a:solidFill>
                  <a:srgbClr val="4D4D4D"/>
                </a:solidFill>
                <a:latin typeface="Lucida Sans"/>
                <a:cs typeface="Lucida Sans"/>
              </a:rPr>
              <a:t>Data</a:t>
            </a:r>
            <a:r>
              <a:rPr sz="2300" spc="-140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15" dirty="0">
                <a:solidFill>
                  <a:srgbClr val="4D4D4D"/>
                </a:solidFill>
                <a:latin typeface="Lucida Sans"/>
                <a:cs typeface="Lucida Sans"/>
              </a:rPr>
              <a:t>Model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Structure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900" spc="-4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response.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300" spc="15" dirty="0">
                <a:solidFill>
                  <a:srgbClr val="4D4D4D"/>
                </a:solidFill>
                <a:latin typeface="Lucida Sans"/>
                <a:cs typeface="Lucida Sans"/>
              </a:rPr>
              <a:t>Wire</a:t>
            </a:r>
            <a:r>
              <a:rPr sz="2300" spc="-14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25" dirty="0">
                <a:solidFill>
                  <a:srgbClr val="4D4D4D"/>
                </a:solidFill>
                <a:latin typeface="Lucida Sans"/>
                <a:cs typeface="Lucida Sans"/>
              </a:rPr>
              <a:t>Format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format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network</a:t>
            </a:r>
            <a:r>
              <a:rPr sz="1900" spc="-4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5" dirty="0">
                <a:solidFill>
                  <a:srgbClr val="757879"/>
                </a:solidFill>
                <a:latin typeface="Lucida Sans"/>
                <a:cs typeface="Lucida Sans"/>
              </a:rPr>
              <a:t>transmission.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324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757879"/>
                </a:solidFill>
              </a:rPr>
              <a:t>Protocol</a:t>
            </a:r>
            <a:r>
              <a:rPr sz="2400" spc="-190" dirty="0">
                <a:solidFill>
                  <a:srgbClr val="757879"/>
                </a:solidFill>
              </a:rPr>
              <a:t> </a:t>
            </a:r>
            <a:r>
              <a:rPr sz="2400" spc="-15" dirty="0">
                <a:solidFill>
                  <a:srgbClr val="757879"/>
                </a:solidFill>
              </a:rPr>
              <a:t>Buffers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1612</Words>
  <Application>Microsoft Macintosh PowerPoint</Application>
  <PresentationFormat>On-screen Show (16:9)</PresentationFormat>
  <Paragraphs>333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Consolas</vt:lpstr>
      <vt:lpstr>Gill Sans MT</vt:lpstr>
      <vt:lpstr>Lucida Sans</vt:lpstr>
      <vt:lpstr>SimSun</vt:lpstr>
      <vt:lpstr>Times New Roman</vt:lpstr>
      <vt:lpstr>Office Theme</vt:lpstr>
      <vt:lpstr>PowerPoint Presentation</vt:lpstr>
      <vt:lpstr>PowerPoint Presentation</vt:lpstr>
      <vt:lpstr>gRPC core</vt:lpstr>
      <vt:lpstr>OVERVIEW</vt:lpstr>
      <vt:lpstr>gRPC is ...</vt:lpstr>
      <vt:lpstr>Project Status</vt:lpstr>
      <vt:lpstr>C/C++</vt:lpstr>
      <vt:lpstr>HTTP/1.1</vt:lpstr>
      <vt:lpstr>Protocol Buffers</vt:lpstr>
      <vt:lpstr>Implementation Details</vt:lpstr>
      <vt:lpstr>USE CASES</vt:lpstr>
      <vt:lpstr>Use Cases</vt:lpstr>
      <vt:lpstr>HOW TO GET STARTED</vt:lpstr>
      <vt:lpstr>Typical development workflow</vt:lpstr>
      <vt:lpstr>Advanced Deployment...</vt:lpstr>
      <vt:lpstr>ARCHITECTURE</vt:lpstr>
      <vt:lpstr>Architecture: Native Implementation in Language</vt:lpstr>
      <vt:lpstr>Architecture: Derived Stack</vt:lpstr>
      <vt:lpstr>Auth Architecture and API</vt:lpstr>
      <vt:lpstr>Metadata and Auth</vt:lpstr>
      <vt:lpstr>ADVANCED FEATURES</vt:lpstr>
      <vt:lpstr>gRPC: Naming</vt:lpstr>
      <vt:lpstr>gRPC: LoadBalancing</vt:lpstr>
      <vt:lpstr>Roadmap: Timeline</vt:lpstr>
      <vt:lpstr>Motivation for RPC systems</vt:lpstr>
      <vt:lpstr>Application composed of microservices</vt:lpstr>
      <vt:lpstr>gRPC: Motivation</vt:lpstr>
      <vt:lpstr>gRPC: Summary</vt:lpstr>
      <vt:lpstr>Using HTTP/2 as a transport</vt:lpstr>
      <vt:lpstr>Using an HTTP transport: Why and How</vt:lpstr>
      <vt:lpstr>Using an HTTP/1.1 transport and its limitations</vt:lpstr>
      <vt:lpstr>HTTP/2 in a Nutshell</vt:lpstr>
      <vt:lpstr>HTTP/1.1</vt:lpstr>
      <vt:lpstr>gRPC</vt:lpstr>
      <vt:lpstr>gRPC in a nutshell</vt:lpstr>
      <vt:lpstr>An Aside: Protocol Buffers</vt:lpstr>
      <vt:lpstr>Example gRPC client/server architecture</vt:lpstr>
      <vt:lpstr>Getting Started</vt:lpstr>
      <vt:lpstr>Example Service Definition</vt:lpstr>
      <vt:lpstr>An (anonymized) case study</vt:lpstr>
      <vt:lpstr>Authentication</vt:lpstr>
      <vt:lpstr>Wrap-up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created xsi:type="dcterms:W3CDTF">2020-05-13T08:25:44Z</dcterms:created>
  <dcterms:modified xsi:type="dcterms:W3CDTF">2020-05-13T08:30:33Z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